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5" r:id="rId9"/>
    <p:sldId id="267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83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4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5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0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31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FCED-D2F6-4495-889C-EF851AB9297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15C37A-53EB-492A-89F1-F30C640E63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6571E-2ADC-4F72-BD60-DBB97C74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697" y="1474969"/>
            <a:ext cx="2996523" cy="18687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astronomy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1E1C7-D399-43CE-9EDF-7B325AEB9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Gehl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4044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Biography of Johannes Kepler, Pioneering Astronomer">
            <a:extLst>
              <a:ext uri="{FF2B5EF4-FFF2-40B4-BE49-F238E27FC236}">
                <a16:creationId xmlns:a16="http://schemas.microsoft.com/office/drawing/2014/main" id="{AB925FA3-2B17-4B66-BD13-79DAD788F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0" r="-2" b="14324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3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pler&amp;#39;s Laws of Planetary Motion | Highbrow">
            <a:extLst>
              <a:ext uri="{FF2B5EF4-FFF2-40B4-BE49-F238E27FC236}">
                <a16:creationId xmlns:a16="http://schemas.microsoft.com/office/drawing/2014/main" id="{BCDE583F-CD23-4CDC-9112-C1022469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r="9902" b="8962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5FFB-136D-4918-B2F2-C7D080C2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 of Planetary motion</a:t>
            </a:r>
            <a:b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Law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E96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B48C-DAAA-4B2E-A538-D13336AE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DE9623"/>
              </a:buClr>
            </a:pPr>
            <a:r>
              <a:rPr lang="en-US" sz="1600" i="1" dirty="0">
                <a:solidFill>
                  <a:srgbClr val="FFFFFE"/>
                </a:solidFill>
              </a:rPr>
              <a:t>The squares of the sidereal periods (of revolution) of the planets are directly proportional to the cubes of their mean distances from the Sun. </a:t>
            </a:r>
          </a:p>
          <a:p>
            <a:pPr>
              <a:buClr>
                <a:srgbClr val="DE9623"/>
              </a:buClr>
            </a:pPr>
            <a:r>
              <a:rPr lang="en-US" dirty="0">
                <a:solidFill>
                  <a:srgbClr val="FFFFFE"/>
                </a:solidFill>
              </a:rPr>
              <a:t>T = 2 * (PI) * sqrt( r^3 / </a:t>
            </a:r>
            <a:r>
              <a:rPr lang="en-US" dirty="0" err="1">
                <a:solidFill>
                  <a:srgbClr val="FFFFFE"/>
                </a:solidFill>
              </a:rPr>
              <a:t>Gme</a:t>
            </a:r>
            <a:r>
              <a:rPr lang="en-US" dirty="0">
                <a:solidFill>
                  <a:srgbClr val="FFFFFE"/>
                </a:solidFill>
              </a:rPr>
              <a:t> )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This is a period of circular orbit of radius r about Earth. Now lets use an ellipse from before.  R is a (constant)</a:t>
            </a:r>
          </a:p>
          <a:p>
            <a:pPr>
              <a:buClr>
                <a:srgbClr val="DE9623"/>
              </a:buClr>
            </a:pPr>
            <a:r>
              <a:rPr lang="en-US" dirty="0">
                <a:solidFill>
                  <a:srgbClr val="FFFFFE"/>
                </a:solidFill>
              </a:rPr>
              <a:t>T^2 =( 4 (pi)^2 / GM ) * a^3</a:t>
            </a:r>
          </a:p>
          <a:p>
            <a:pPr>
              <a:buClr>
                <a:srgbClr val="DE9623"/>
              </a:buClr>
            </a:pPr>
            <a:r>
              <a:rPr lang="en-US" dirty="0">
                <a:solidFill>
                  <a:srgbClr val="FFFFFE"/>
                </a:solidFill>
              </a:rPr>
              <a:t>This was used to calculate the orbit of Halley’s comet!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0BDA0F-E519-45E7-BC29-061380A7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387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T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=2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πr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3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</a:rPr>
              <a:t>GM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E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−−−−−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Size4"/>
              </a:rPr>
              <a:t>√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.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eue Helvetica W01"/>
              </a:rPr>
              <a:t>T=2πr3GME.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BB44-CFA6-4E01-B146-4F22B5A4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Books, articles,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C6AA1-272B-49DB-8E1E-B3FA2C80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Book:</a:t>
            </a:r>
          </a:p>
          <a:p>
            <a:pPr marL="0" indent="0">
              <a:buNone/>
            </a:pP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Voelkel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R. (1999). </a:t>
            </a:r>
            <a:r>
              <a:rPr lang="en-US" sz="15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Johannes Kepler and the new astronomy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Oxford University Press.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Article:</a:t>
            </a:r>
          </a:p>
          <a:p>
            <a:pPr marL="0" indent="0">
              <a:buNone/>
            </a:pP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Russell, J. L. (1964, January 1). [PDF] Kepler's laws of planetary motion: 1609–1666: Semantic scholar. undefined. Retrieved December 7, 2021, from https://www.semanticscholar.org/paper/Kepler%27s-Laws-of-Planetary-Motion%3A-1609%E2%80%931666-Russell/3a2e7e792fc7662b4125b2f3649d568d0a0a45c2.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Pictures:</a:t>
            </a:r>
          </a:p>
          <a:p>
            <a:pPr marL="0" indent="0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Bellis, M. (2019, May 15). </a:t>
            </a:r>
            <a:r>
              <a:rPr lang="en-US" sz="1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Biography of Johannes Kepler, pioneering German astronomer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ThoughtCo. Retrieved December 7, 2021, from https://www.thoughtco.com/johannes-kepler-astronomy-4072521. </a:t>
            </a:r>
          </a:p>
          <a:p>
            <a:pPr marL="0" indent="0">
              <a:buNone/>
            </a:pP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508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329A5C-562F-47B7-A614-9E276C5D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life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Johannes Kepler Photos - Free &amp;amp; Royalty-Free Stock Photos from Dreamstime">
            <a:extLst>
              <a:ext uri="{FF2B5EF4-FFF2-40B4-BE49-F238E27FC236}">
                <a16:creationId xmlns:a16="http://schemas.microsoft.com/office/drawing/2014/main" id="{6F8AA47A-46F8-4FEF-9D39-226CF45CB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r="144" b="-4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EDC8-E668-41DD-B9F0-A14954FA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December 27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1pm in Weil der Stadt. (HRE).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and sickly at birth but noticeably intelligent.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Earned a scholarship to Tubingen University to study Lutheran theology.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Loved Copernican ideals, changed academic path.</a:t>
            </a:r>
          </a:p>
          <a:p>
            <a:pPr lvl="1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Mysterium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Cosmographicum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Alienated between two churches.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school I got a position teaching at Graz. (seminary school)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CA3ACED-342D-4C7F-A795-15CD2568DA34}"/>
              </a:ext>
            </a:extLst>
          </p:cNvPr>
          <p:cNvSpPr/>
          <p:nvPr/>
        </p:nvSpPr>
        <p:spPr>
          <a:xfrm>
            <a:off x="1740310" y="4734232"/>
            <a:ext cx="1991032" cy="24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59F2-C374-4D30-915F-4F345CE1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an adult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8985-4A4E-451C-90F8-CB15BCC1B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1596 - I denounced my family affiliation, Augsburg Confession, Lutheranism and denied conversion to Catholicism, which was a major conflict at the time. Forced to leave my post at Graz. These events coincided with the counter Reformation!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1601 - Met Danish astronomer Tycho Brahe. Became good friends and inherited his post at imperial mathematician in Prague as well as his precise data.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1609 – published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Astronimia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Nova, my first two laws of planetary motion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1612 – forced out of Prague due to religious unrest.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1619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 third law of planetary motion.</a:t>
            </a:r>
          </a:p>
        </p:txBody>
      </p:sp>
    </p:spTree>
    <p:extLst>
      <p:ext uri="{BB962C8B-B14F-4D97-AF65-F5344CB8AC3E}">
        <p14:creationId xmlns:p14="http://schemas.microsoft.com/office/powerpoint/2010/main" val="244405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05D8-8E79-4AFB-997C-CE254A56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CC45-3B6C-472F-9236-F40C7F79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0030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1621 – after fleeing Prague, published Epitome Astronomiae which gave a systematic way to describe heliocentric astronomy.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Rudolphine Tables – maps of the starry sky envisioned by Tycho Brahe. 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used logarithms to and these tables to calculate planetary positions for past and future dates.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my greatest accomplishment, and I didn’t get to see the calculations work since many of the events, like the movement of Mercury and Venus over the sun, did not happen during my lifetime!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1630 – I died November 15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age of 58 in the free imperial city of Regensburg, my grave would be destroyed during 30 years war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012810"/>
            <a:ext cx="3108945" cy="3453535"/>
            <a:chOff x="7807230" y="2012810"/>
            <a:chExt cx="3251252" cy="34598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Johannes Kepler - Biography, Facts and Pictures">
            <a:extLst>
              <a:ext uri="{FF2B5EF4-FFF2-40B4-BE49-F238E27FC236}">
                <a16:creationId xmlns:a16="http://schemas.microsoft.com/office/drawing/2014/main" id="{DD1C908A-BB62-4911-85B9-E704A1FDB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r="48717" b="-2"/>
          <a:stretch/>
        </p:blipFill>
        <p:spPr bwMode="auto">
          <a:xfrm>
            <a:off x="8128756" y="2174242"/>
            <a:ext cx="27623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3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26C26A4-90C2-4F74-96E4-5BEB3E85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prized work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Astronomia Pars optica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Digging up Brahe - Prague Post">
            <a:extLst>
              <a:ext uri="{FF2B5EF4-FFF2-40B4-BE49-F238E27FC236}">
                <a16:creationId xmlns:a16="http://schemas.microsoft.com/office/drawing/2014/main" id="{73A3E17C-32B9-403B-A324-8E2E6BB51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r="16460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5362-6302-4A68-9C54-EA6F3BBF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planetary motion which evolved into celestial mechanics and natural laws.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optics in pursuit of better astronomical calculations.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how humans' eyes work. (refraction)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Eyeglasses for near and far sighted.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4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1DDE-0412-4252-9EB6-1B00F8C8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5824-87CA-4D0D-8419-D274DB74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DIOPTRICE - The study of refraction of light by lenses.  Which was used to explain telescope's functionality.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STEREOMETRICA DOLIORUM – basis for integral calculus.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explained how the tides were caused by the moon which was refined by Galileo.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Earth’s orbit (stellar parallax) to attempt measurements of the distance to stars. Which evolved into a whole branch name “astrometry” – based on the ideas of depth perception.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Coined the term satellite, derived logarithms mathematically and I was the first to derive the year Christ was born.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6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pler&amp;#39;s Laws of Planetary Motion | Highbrow">
            <a:extLst>
              <a:ext uri="{FF2B5EF4-FFF2-40B4-BE49-F238E27FC236}">
                <a16:creationId xmlns:a16="http://schemas.microsoft.com/office/drawing/2014/main" id="{BCDE583F-CD23-4CDC-9112-C1022469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r="9902" b="8962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5FFB-136D-4918-B2F2-C7D080C2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 of Planetary motion</a:t>
            </a:r>
            <a:b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Law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E96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B48C-DAAA-4B2E-A538-D13336AE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 fontScale="92500"/>
          </a:bodyPr>
          <a:lstStyle/>
          <a:p>
            <a:pPr>
              <a:buClr>
                <a:srgbClr val="DE9623"/>
              </a:buClr>
            </a:pPr>
            <a:r>
              <a:rPr lang="en-US" sz="1600" i="1" dirty="0">
                <a:solidFill>
                  <a:srgbClr val="FFFFFE"/>
                </a:solidFill>
              </a:rPr>
              <a:t>All planets move about the Sun in elliptical orbits, having the Sun as one of the foci.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 formula for an ellipse: 	</a:t>
            </a:r>
            <a:r>
              <a:rPr lang="en-US" sz="2800" b="1" dirty="0">
                <a:solidFill>
                  <a:srgbClr val="FFFFFE"/>
                </a:solidFill>
              </a:rPr>
              <a:t>a / r = 1 + e cos(theta)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Where a and e are constants determined by total energy and angular momentum. 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These two values determine which of the four conic sections the satellite path is. 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We can now define this ellipse as the set of points whose sum are a and e.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NOTE: there are cases where the foci overlap, creating just one foci. This means they share a common center of mass. 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r – distance between the two massive bodies (satellite and the sun)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</a:rPr>
              <a:t>Theta – angle from x –axis and major axis of ellipse.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4BBAE-FF19-46D6-AF57-4108D72A2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80" y="2163457"/>
            <a:ext cx="3628220" cy="25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pler&amp;#39;s Laws of Planetary Motion | Highbrow">
            <a:extLst>
              <a:ext uri="{FF2B5EF4-FFF2-40B4-BE49-F238E27FC236}">
                <a16:creationId xmlns:a16="http://schemas.microsoft.com/office/drawing/2014/main" id="{BCDE583F-CD23-4CDC-9112-C1022469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r="9902" b="8962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5FFB-136D-4918-B2F2-C7D080C2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 of Planetary motion</a:t>
            </a:r>
            <a:b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Law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E96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B48C-DAAA-4B2E-A538-D13336AE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 lnSpcReduction="10000"/>
          </a:bodyPr>
          <a:lstStyle/>
          <a:p>
            <a:pPr>
              <a:buClr>
                <a:srgbClr val="DE9623"/>
              </a:buClr>
            </a:pPr>
            <a:r>
              <a:rPr lang="en-US" sz="1600" i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radius vector joining any planet to the Sun sweeps out equal areas in equal lengths of time. 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definition of Angular Momentum, L = r x P (r is position </a:t>
            </a:r>
            <a:r>
              <a:rPr lang="en-US" sz="16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vetor</a:t>
            </a:r>
            <a:r>
              <a:rPr lang="en-US" sz="16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 = mv), I solved for two components. We know that P will always be tangential to the ellipse since the planets are moving along the ellipse.</a:t>
            </a:r>
          </a:p>
          <a:p>
            <a:pPr>
              <a:buClr>
                <a:srgbClr val="DE9623"/>
              </a:buClr>
            </a:pPr>
            <a:r>
              <a:rPr lang="en-US" sz="16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then take the cross product: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L⃗ =r⃗ × p⃗ =r⃗  × (p⃗ rad + p⃗ perp)=r⃗ × p⃗ rad + r⃗ × p⃗   perp .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does not depend on P (rad) (since it points towards the sun each time), thus r is parallel to P (rad):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sz="18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rmv</a:t>
            </a: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(perp)		which newton will show is a consequence of law of gravitation.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20FC264-7C9A-44D8-8614-7F99C0039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78" y="2299510"/>
            <a:ext cx="3617598" cy="224729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A6AFE04B-216B-4D0F-A609-404FB616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L⃗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=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=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Size1"/>
              </a:rPr>
              <a:t>(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rad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+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perp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Size1"/>
              </a:rPr>
              <a:t>)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=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rad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+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perp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</a:rPr>
              <a:t>L→=r→×p→=r→×(p→rad+p→perp)=r→×p→rad+r→×p→perp.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6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pler&amp;#39;s Laws of Planetary Motion | Highbrow">
            <a:extLst>
              <a:ext uri="{FF2B5EF4-FFF2-40B4-BE49-F238E27FC236}">
                <a16:creationId xmlns:a16="http://schemas.microsoft.com/office/drawing/2014/main" id="{BCDE583F-CD23-4CDC-9112-C1022469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r="9902" b="8962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5FFB-136D-4918-B2F2-C7D080C2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 of Planetary motion</a:t>
            </a:r>
            <a:b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Law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E96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B48C-DAAA-4B2E-A538-D13336AE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consider a small triangle area A swept out in time t. 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is along the same path, so v(perp) = v sin(theta). 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assumed the planet moves s = v*t*sin(theta), which I understand as a projection along the direction perpendicular to r. 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 simply used the area of a triangle (1/2 b h) to calculate the area of this displacement. 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½ r * s = ½ r (v * t * sin(theta) = 1/2m * r (m * v * sin(theta) * t)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 / 2m * t = AREAL VELOCITY</a:t>
            </a:r>
          </a:p>
          <a:p>
            <a:pPr>
              <a:buClr>
                <a:srgbClr val="DE9623"/>
              </a:buClr>
            </a:pPr>
            <a:r>
              <a:rPr lang="en-US" sz="18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angular momentum , m = mass, t = time, v = velocity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6AFE04B-216B-4D0F-A609-404FB616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L⃗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=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=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Size1"/>
              </a:rPr>
              <a:t>(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rad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+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perp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Size1"/>
              </a:rPr>
              <a:t>)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=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rad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+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r⃗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×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-bold"/>
              </a:rPr>
              <a:t>p⃗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</a:rPr>
              <a:t>perp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</a:rPr>
              <a:t>L→=r→×p→=r→×(p→rad+p→perp)=r→×p→rad+r→×p→perp.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C6E3617-773E-423A-AC75-486D0E12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58" y="2453771"/>
            <a:ext cx="3692638" cy="19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9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1058</TotalTime>
  <Words>1269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Gill Sans MT</vt:lpstr>
      <vt:lpstr>MathJax_Main</vt:lpstr>
      <vt:lpstr>MathJax_Main-bold</vt:lpstr>
      <vt:lpstr>MathJax_Math-italic</vt:lpstr>
      <vt:lpstr>MathJax_Size1</vt:lpstr>
      <vt:lpstr>MathJax_Size4</vt:lpstr>
      <vt:lpstr>Neue Helvetica W01</vt:lpstr>
      <vt:lpstr>Times New Roman</vt:lpstr>
      <vt:lpstr>Gallery</vt:lpstr>
      <vt:lpstr>The new astronomy</vt:lpstr>
      <vt:lpstr>Early life</vt:lpstr>
      <vt:lpstr>Becoming an adult</vt:lpstr>
      <vt:lpstr>Later life</vt:lpstr>
      <vt:lpstr>My prized work Astronomia Pars optica</vt:lpstr>
      <vt:lpstr>Continued</vt:lpstr>
      <vt:lpstr>Laws of Planetary motion First Law</vt:lpstr>
      <vt:lpstr>Laws of Planetary motion second Law</vt:lpstr>
      <vt:lpstr>Laws of Planetary motion second Law</vt:lpstr>
      <vt:lpstr>Laws of Planetary motion Third Law</vt:lpstr>
      <vt:lpstr>Books, articles, 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astronomy</dc:title>
  <dc:creator>Gehl, Ben</dc:creator>
  <cp:lastModifiedBy>Gehl, Ben</cp:lastModifiedBy>
  <cp:revision>18</cp:revision>
  <dcterms:created xsi:type="dcterms:W3CDTF">2021-12-07T01:27:37Z</dcterms:created>
  <dcterms:modified xsi:type="dcterms:W3CDTF">2021-12-07T19:06:03Z</dcterms:modified>
</cp:coreProperties>
</file>