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67" r:id="rId4"/>
    <p:sldId id="266" r:id="rId5"/>
    <p:sldId id="268" r:id="rId6"/>
    <p:sldId id="264" r:id="rId7"/>
    <p:sldId id="261" r:id="rId8"/>
    <p:sldId id="274" r:id="rId9"/>
    <p:sldId id="270" r:id="rId10"/>
    <p:sldId id="272" r:id="rId11"/>
    <p:sldId id="273" r:id="rId12"/>
    <p:sldId id="269" r:id="rId13"/>
    <p:sldId id="275" r:id="rId14"/>
    <p:sldId id="258" r:id="rId15"/>
    <p:sldId id="260" r:id="rId16"/>
    <p:sldId id="26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>
        <p:scale>
          <a:sx n="90" d="100"/>
          <a:sy n="90" d="100"/>
        </p:scale>
        <p:origin x="14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December 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3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December 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4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December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December 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14" r:id="rId6"/>
    <p:sldLayoutId id="2147483809" r:id="rId7"/>
    <p:sldLayoutId id="2147483810" r:id="rId8"/>
    <p:sldLayoutId id="2147483811" r:id="rId9"/>
    <p:sldLayoutId id="2147483813" r:id="rId10"/>
    <p:sldLayoutId id="214748381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esmos.com/calculator/mbvcny6j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tman.edu/documents/Academics/Mathematics/2019/Larson-Balof.pdf" TargetMode="External"/><Relationship Id="rId3" Type="http://schemas.openxmlformats.org/officeDocument/2006/relationships/hyperlink" Target="https://link.springer.com/article/10.1007/s00283-021-10072-y" TargetMode="External"/><Relationship Id="rId7" Type="http://schemas.openxmlformats.org/officeDocument/2006/relationships/hyperlink" Target="https://ebookcentral.proquest.com/lib/vt/reader.action?docID=1633329" TargetMode="External"/><Relationship Id="rId2" Type="http://schemas.openxmlformats.org/officeDocument/2006/relationships/hyperlink" Target="https://link.springer.com/content/pdf/10.1007/s00283-021-10072-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hshistory.st-andrews.ac.uk/Biographies/Bernoulli_Jacob/" TargetMode="External"/><Relationship Id="rId5" Type="http://schemas.openxmlformats.org/officeDocument/2006/relationships/hyperlink" Target="https://www.britannica.com/biography/Jakob-Bernoulli" TargetMode="External"/><Relationship Id="rId4" Type="http://schemas.openxmlformats.org/officeDocument/2006/relationships/hyperlink" Target="https://www-oxfordhandbooks-com.ezproxy.lib.vt.edu/view/10.1093/oxfordhb/9780199607617.001.0001/oxfordhb-9780199607617-e-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52DFE-CD17-F34F-A809-47E1F1562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521830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History of Math: Guess the Mathematician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C0C5E-5D12-0E4A-898E-D3708A700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Rachelle Hart</a:t>
            </a:r>
          </a:p>
        </p:txBody>
      </p:sp>
      <p:pic>
        <p:nvPicPr>
          <p:cNvPr id="17" name="Picture 3" descr="A mosaic of colorful geometric shapes">
            <a:extLst>
              <a:ext uri="{FF2B5EF4-FFF2-40B4-BE49-F238E27FC236}">
                <a16:creationId xmlns:a16="http://schemas.microsoft.com/office/drawing/2014/main" id="{8888396D-F98A-4E4B-95FC-7CD2E0EB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" r="37295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FBC56D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FBC5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BC5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7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146-F236-B941-8FAA-492CF69A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 Numbers							4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42D368C-8A82-DE40-A4C4-49CCA3B39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13" y="1846624"/>
            <a:ext cx="10337800" cy="4191000"/>
          </a:xfrm>
        </p:spPr>
      </p:pic>
    </p:spTree>
    <p:extLst>
      <p:ext uri="{BB962C8B-B14F-4D97-AF65-F5344CB8AC3E}">
        <p14:creationId xmlns:p14="http://schemas.microsoft.com/office/powerpoint/2010/main" val="144389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146-F236-B941-8FAA-492CF69A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 Numbers							5</a:t>
            </a:r>
          </a:p>
        </p:txBody>
      </p:sp>
      <p:pic>
        <p:nvPicPr>
          <p:cNvPr id="7" name="Content Placeholder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19F2218-97F8-714B-8531-BAE1A8DB9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06" y="2002522"/>
            <a:ext cx="10542587" cy="3879206"/>
          </a:xfrm>
        </p:spPr>
      </p:pic>
    </p:spTree>
    <p:extLst>
      <p:ext uri="{BB962C8B-B14F-4D97-AF65-F5344CB8AC3E}">
        <p14:creationId xmlns:p14="http://schemas.microsoft.com/office/powerpoint/2010/main" val="222782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BA32048-8E6E-4209-90C1-6632091F5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AD3930-97F8-4362-AB61-EF1DAFA7C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" y="561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BC1CBA-0E60-4D98-B3EF-B07FF5F6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4EC7-9B16-7D4F-BCED-E76FA261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539495"/>
            <a:ext cx="5294293" cy="26285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______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13CED4EE-3E32-4EF4-BE89-49391B56C9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2159" y="651796"/>
                <a:ext cx="6474026" cy="2771594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Explicit Formula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Applications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hlinkClick r:id="rId2"/>
                  </a:rPr>
                  <a:t>https://www.desmos.com/calculator/mbvcny6jsx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13CED4EE-3E32-4EF4-BE89-49391B56C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2159" y="651796"/>
                <a:ext cx="6474026" cy="2771594"/>
              </a:xfrm>
              <a:blipFill>
                <a:blip r:embed="rId3"/>
                <a:stretch>
                  <a:fillRect l="-1174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picture containing text, sky, day&#10;&#10;Description automatically generated">
            <a:extLst>
              <a:ext uri="{FF2B5EF4-FFF2-40B4-BE49-F238E27FC236}">
                <a16:creationId xmlns:a16="http://schemas.microsoft.com/office/drawing/2014/main" id="{04A0ECBA-6F62-F748-BD75-A8C20D8210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27"/>
          <a:stretch/>
        </p:blipFill>
        <p:spPr>
          <a:xfrm>
            <a:off x="480068" y="3429000"/>
            <a:ext cx="11016116" cy="279670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B7D5BF-766A-4865-A35F-7AF824483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70161"/>
            <a:ext cx="475488" cy="2790226"/>
          </a:xfrm>
          <a:prstGeom prst="rect">
            <a:avLst/>
          </a:prstGeom>
          <a:solidFill>
            <a:srgbClr val="77B5C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22B2DC-9138-40EC-A6DC-9E13F2200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7B5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022F0C-1BB7-4FDC-89DB-107366B9A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7B5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9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344E9-5711-0048-835C-4A4B18FF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24" y="613598"/>
            <a:ext cx="5828376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His Numbers</a:t>
            </a: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FEF68D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BC50F6E-B6DB-C14E-9B7F-589939CF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" r="-1" b="54"/>
          <a:stretch/>
        </p:blipFill>
        <p:spPr>
          <a:xfrm>
            <a:off x="5153024" y="-5611"/>
            <a:ext cx="5476863" cy="6898321"/>
          </a:xfrm>
          <a:prstGeom prst="rect">
            <a:avLst/>
          </a:prstGeom>
        </p:spPr>
      </p:pic>
      <p:cxnSp>
        <p:nvCxnSpPr>
          <p:cNvPr id="43" name="Straight Connector 34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EF6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EF6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5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20F8-0353-E240-AE5D-3FD075CB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9" y="2407403"/>
            <a:ext cx="10543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/>
              <a:t>Who Am I? </a:t>
            </a:r>
          </a:p>
        </p:txBody>
      </p:sp>
    </p:spTree>
    <p:extLst>
      <p:ext uri="{BB962C8B-B14F-4D97-AF65-F5344CB8AC3E}">
        <p14:creationId xmlns:p14="http://schemas.microsoft.com/office/powerpoint/2010/main" val="288320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E5210-7285-1245-8250-FDD1AA8B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5" y="1206684"/>
            <a:ext cx="4977777" cy="33103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Bernoulli!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But which Bernoulli family member?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C0644D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 descr="A painting of a person holding a basket&#10;&#10;Description automatically generated with low confidence">
            <a:extLst>
              <a:ext uri="{FF2B5EF4-FFF2-40B4-BE49-F238E27FC236}">
                <a16:creationId xmlns:a16="http://schemas.microsoft.com/office/drawing/2014/main" id="{BF806909-7EEA-2B47-97ED-91E8B39D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249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064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064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0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E5210-7285-1245-8250-FDD1AA8B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4977777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Jacob (aka James) Bernoulli !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C0644D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 descr="A painting of a person holding a basket&#10;&#10;Description automatically generated with low confidence">
            <a:extLst>
              <a:ext uri="{FF2B5EF4-FFF2-40B4-BE49-F238E27FC236}">
                <a16:creationId xmlns:a16="http://schemas.microsoft.com/office/drawing/2014/main" id="{BF806909-7EEA-2B47-97ED-91E8B39D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249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064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064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6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F0DF-BD65-B94A-98CF-F125889D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8748-7415-A647-96B9-E9AC034F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6672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https://link.springer.com/content/pdf/10.1007/s00283-021-10072-y.pdf</a:t>
            </a:r>
            <a:endParaRPr lang="en-US" dirty="0"/>
          </a:p>
          <a:p>
            <a:r>
              <a:rPr lang="en-US" dirty="0">
                <a:hlinkClick r:id="rId3"/>
              </a:rPr>
              <a:t>https://link.springer.com/article/10.1007/s00283-021-10072-y</a:t>
            </a:r>
            <a:endParaRPr lang="en-US" dirty="0"/>
          </a:p>
          <a:p>
            <a:r>
              <a:rPr lang="en-US" dirty="0">
                <a:hlinkClick r:id="rId4"/>
              </a:rPr>
              <a:t>https://www-oxfordhandbooks-com.ezproxy.lib.vt.edu/view/10.1093/oxfordhb/9780199607617.001.0001/oxfordhb-9780199607617-e-4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https://www.britannica.com/biography/Jakob-Bernoulli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https://mathshistory.st-andrews.ac.uk/Biographies/Bernoulli_Jacob/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https://ebookcentral.proquest.com/lib/vt/reader.action?docID=1633329#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https://www.whitman.edu/documents/Academics/Mathematics/2019/Larson-Balof.pdf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96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577D2-8ADF-4B4E-9B38-91E1C091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48640"/>
            <a:ext cx="5011380" cy="1546280"/>
          </a:xfrm>
        </p:spPr>
        <p:txBody>
          <a:bodyPr anchor="b">
            <a:normAutofit/>
          </a:bodyPr>
          <a:lstStyle/>
          <a:p>
            <a:r>
              <a:rPr lang="en-US" sz="4800" dirty="0"/>
              <a:t>Early Life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172454-6F14-7C40-8FB6-0D8FC437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2232080"/>
            <a:ext cx="5011379" cy="3705139"/>
          </a:xfrm>
        </p:spPr>
        <p:txBody>
          <a:bodyPr>
            <a:normAutofit/>
          </a:bodyPr>
          <a:lstStyle/>
          <a:p>
            <a:r>
              <a:rPr lang="en-US" dirty="0"/>
              <a:t>Belgium family background, but born in Basel, Switzerland in 1654</a:t>
            </a:r>
          </a:p>
          <a:p>
            <a:r>
              <a:rPr lang="en-US" dirty="0"/>
              <a:t>Eldest son of his family</a:t>
            </a:r>
          </a:p>
          <a:p>
            <a:r>
              <a:rPr lang="en-US" dirty="0"/>
              <a:t>Wanted to study mathematics</a:t>
            </a:r>
          </a:p>
          <a:p>
            <a:r>
              <a:rPr lang="en-US" dirty="0"/>
              <a:t>Father expected him to study theology and become a minister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3F99F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D2D7B00D-EA72-AA44-BDBB-D6B43AFC9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93" b="-1"/>
          <a:stretch/>
        </p:blipFill>
        <p:spPr>
          <a:xfrm>
            <a:off x="6102228" y="685800"/>
            <a:ext cx="5402448" cy="5486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F99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F99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3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76">
            <a:extLst>
              <a:ext uri="{FF2B5EF4-FFF2-40B4-BE49-F238E27FC236}">
                <a16:creationId xmlns:a16="http://schemas.microsoft.com/office/drawing/2014/main" id="{39051786-3DB9-4904-BD7C-977B5666C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ectangle 78">
            <a:extLst>
              <a:ext uri="{FF2B5EF4-FFF2-40B4-BE49-F238E27FC236}">
                <a16:creationId xmlns:a16="http://schemas.microsoft.com/office/drawing/2014/main" id="{2AB557DC-3483-4FC3-B0F2-6358E74A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Rectangle 80">
            <a:extLst>
              <a:ext uri="{FF2B5EF4-FFF2-40B4-BE49-F238E27FC236}">
                <a16:creationId xmlns:a16="http://schemas.microsoft.com/office/drawing/2014/main" id="{5EC22CD1-1666-4CBE-96DC-99CDD142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577D2-8ADF-4B4E-9B38-91E1C091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680190"/>
            <a:ext cx="5804582" cy="133056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172454-6F14-7C40-8FB6-0D8FC437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12" y="2390956"/>
            <a:ext cx="5804582" cy="3095445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Studied theology and philosophy at Basel University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Graduated with master’s and obtained  a licentiate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EDCC814-03B1-7F49-8539-21B52704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3" r="-2" b="-2"/>
          <a:stretch/>
        </p:blipFill>
        <p:spPr>
          <a:xfrm>
            <a:off x="6787980" y="685800"/>
            <a:ext cx="4716696" cy="2684300"/>
          </a:xfrm>
          <a:prstGeom prst="rect">
            <a:avLst/>
          </a:prstGeom>
        </p:spPr>
      </p:pic>
      <p:pic>
        <p:nvPicPr>
          <p:cNvPr id="6" name="Picture 5" descr="A picture containing text, building, indoor, library&#10;&#10;Description automatically generated">
            <a:extLst>
              <a:ext uri="{FF2B5EF4-FFF2-40B4-BE49-F238E27FC236}">
                <a16:creationId xmlns:a16="http://schemas.microsoft.com/office/drawing/2014/main" id="{CAF16249-3C2E-E140-88E2-4FCB46A8F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6" r="5115" b="-2"/>
          <a:stretch/>
        </p:blipFill>
        <p:spPr>
          <a:xfrm>
            <a:off x="6787981" y="3458960"/>
            <a:ext cx="4716696" cy="2718667"/>
          </a:xfrm>
          <a:prstGeom prst="rect">
            <a:avLst/>
          </a:prstGeom>
        </p:spPr>
      </p:pic>
      <p:cxnSp>
        <p:nvCxnSpPr>
          <p:cNvPr id="92" name="Straight Connector 82">
            <a:extLst>
              <a:ext uri="{FF2B5EF4-FFF2-40B4-BE49-F238E27FC236}">
                <a16:creationId xmlns:a16="http://schemas.microsoft.com/office/drawing/2014/main" id="{D9827AAC-CA62-4023-88E4-2F271AB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84">
            <a:extLst>
              <a:ext uri="{FF2B5EF4-FFF2-40B4-BE49-F238E27FC236}">
                <a16:creationId xmlns:a16="http://schemas.microsoft.com/office/drawing/2014/main" id="{F2066E56-A08C-4CB6-BFCE-846DF65C3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04675" y="3461859"/>
            <a:ext cx="687325" cy="271576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4" name="Straight Connector 86">
            <a:extLst>
              <a:ext uri="{FF2B5EF4-FFF2-40B4-BE49-F238E27FC236}">
                <a16:creationId xmlns:a16="http://schemas.microsoft.com/office/drawing/2014/main" id="{50260BE8-14D3-4223-AC79-F0595719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4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D4DAD-26EE-094A-B351-75D40691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14100"/>
            <a:ext cx="4028783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Career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AC21-8571-5B40-983D-CADBB7A6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390956"/>
            <a:ext cx="4028783" cy="3281176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 Events: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France trip and Descartes’ followers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Great Comet in 1680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“Against my father's will, I will turn to the stars”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31803785-DB89-BA43-8D9A-5848864A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45" y="710848"/>
            <a:ext cx="6395344" cy="54520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F9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F9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7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1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5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6EC59-8284-734A-97EC-EE12EDB7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660916"/>
            <a:ext cx="5886460" cy="8267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Fun Fact: Final Wish 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FC657E39-AB31-4D5E-A061-455A85EF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1632860"/>
            <a:ext cx="3932532" cy="43107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200"/>
              </a:lnSpc>
            </a:pPr>
            <a:r>
              <a:rPr lang="en-US" dirty="0"/>
              <a:t>Studied caustic curves and logarithmic spirals</a:t>
            </a:r>
          </a:p>
          <a:p>
            <a:pPr>
              <a:lnSpc>
                <a:spcPts val="3200"/>
              </a:lnSpc>
            </a:pPr>
            <a:r>
              <a:rPr lang="en-US" dirty="0"/>
              <a:t>Wished for a logarithmic spiral on tombstone but got an Archimedean instead</a:t>
            </a:r>
          </a:p>
          <a:p>
            <a:pPr>
              <a:lnSpc>
                <a:spcPts val="3200"/>
              </a:lnSpc>
            </a:pPr>
            <a:r>
              <a:rPr lang="en-US" dirty="0"/>
              <a:t>“I shall arise the same though changed” </a:t>
            </a:r>
          </a:p>
          <a:p>
            <a:pPr>
              <a:lnSpc>
                <a:spcPts val="3200"/>
              </a:lnSpc>
            </a:pPr>
            <a:endParaRPr lang="en-US" dirty="0"/>
          </a:p>
          <a:p>
            <a:pPr>
              <a:lnSpc>
                <a:spcPts val="3200"/>
              </a:lnSpc>
            </a:pPr>
            <a:endParaRPr lang="en-US" dirty="0"/>
          </a:p>
          <a:p>
            <a:pPr>
              <a:lnSpc>
                <a:spcPts val="3200"/>
              </a:lnSpc>
            </a:pPr>
            <a:endParaRPr lang="en-US" dirty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091" y="698677"/>
            <a:ext cx="826383" cy="54791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5E4A3-C50A-304A-9B9D-F8311649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52" y="1412202"/>
            <a:ext cx="7290348" cy="4410660"/>
          </a:xfrm>
          <a:prstGeom prst="rect">
            <a:avLst/>
          </a:prstGeom>
        </p:spPr>
      </p:pic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EC540AD5-A993-4DA3-B064-D004E2CC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FF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3">
            <a:extLst>
              <a:ext uri="{FF2B5EF4-FFF2-40B4-BE49-F238E27FC236}">
                <a16:creationId xmlns:a16="http://schemas.microsoft.com/office/drawing/2014/main" id="{8E6A9698-2C5E-4B0F-B3FA-0CE9BCA6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FF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3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7" name="Rectangle 55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DB2E7-95E4-F745-A14A-B5D5AF83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5610"/>
            <a:ext cx="4816589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His Final Work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FE28688-3134-EF4D-9174-9D25798E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5" y="699900"/>
            <a:ext cx="5031557" cy="4931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9933-CB86-AF44-A4EB-9F5D8E98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812" y="2141478"/>
            <a:ext cx="4816589" cy="38344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1713 (after his death!) </a:t>
            </a:r>
          </a:p>
          <a:p>
            <a:r>
              <a:rPr lang="en-US" dirty="0">
                <a:solidFill>
                  <a:schemeClr val="tx1"/>
                </a:solidFill>
              </a:rPr>
              <a:t>“The Art of Conjecturing”</a:t>
            </a:r>
          </a:p>
          <a:p>
            <a:r>
              <a:rPr lang="en-US" dirty="0">
                <a:solidFill>
                  <a:schemeClr val="tx1"/>
                </a:solidFill>
              </a:rPr>
              <a:t>His nephew helped publish it </a:t>
            </a:r>
          </a:p>
          <a:p>
            <a:r>
              <a:rPr lang="en-US" dirty="0">
                <a:solidFill>
                  <a:schemeClr val="tx1"/>
                </a:solidFill>
              </a:rPr>
              <a:t>Took 8 years after his death to get it published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1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3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9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2B93-F3BF-E044-AC36-6CCCB04F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25742"/>
            <a:ext cx="10543032" cy="1325563"/>
          </a:xfrm>
        </p:spPr>
        <p:txBody>
          <a:bodyPr/>
          <a:lstStyle/>
          <a:p>
            <a:r>
              <a:rPr lang="en-US" dirty="0"/>
              <a:t>_______ Numbers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3CA89-566B-8C42-88F7-38A11CEA5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625" y="1336766"/>
                <a:ext cx="10543031" cy="27886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Bn = sequence of rational numbers </a:t>
                </a:r>
              </a:p>
              <a:p>
                <a:r>
                  <a:rPr lang="en-US" dirty="0"/>
                  <a:t>Found while finding the sum of consecutive integer powers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3CA89-566B-8C42-88F7-38A11CEA5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625" y="1336766"/>
                <a:ext cx="10543031" cy="2788673"/>
              </a:xfrm>
              <a:blipFill>
                <a:blip r:embed="rId2"/>
                <a:stretch>
                  <a:fillRect l="-722" t="-1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text, sky, day&#10;&#10;Description automatically generated">
            <a:extLst>
              <a:ext uri="{FF2B5EF4-FFF2-40B4-BE49-F238E27FC236}">
                <a16:creationId xmlns:a16="http://schemas.microsoft.com/office/drawing/2014/main" id="{73FC6519-6D05-0C4D-AA8B-869E0E92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" y="4017263"/>
            <a:ext cx="11188700" cy="24384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0F306A8-8D5A-B446-8424-7BB1D9A7F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979" y="3092658"/>
            <a:ext cx="5589130" cy="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146-F236-B941-8FAA-492CF69A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 Numbers							2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6419649E-0FB5-5E4C-A378-BF50C5374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081" y="2093912"/>
            <a:ext cx="9575800" cy="3670300"/>
          </a:xfrm>
        </p:spPr>
      </p:pic>
    </p:spTree>
    <p:extLst>
      <p:ext uri="{BB962C8B-B14F-4D97-AF65-F5344CB8AC3E}">
        <p14:creationId xmlns:p14="http://schemas.microsoft.com/office/powerpoint/2010/main" val="332881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7146-F236-B941-8FAA-492CF69A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 Numbers							3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76DE726-694D-1243-96F1-F6969404B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681" y="1871662"/>
            <a:ext cx="9880600" cy="4114800"/>
          </a:xfrm>
        </p:spPr>
      </p:pic>
    </p:spTree>
    <p:extLst>
      <p:ext uri="{BB962C8B-B14F-4D97-AF65-F5344CB8AC3E}">
        <p14:creationId xmlns:p14="http://schemas.microsoft.com/office/powerpoint/2010/main" val="68508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381</Words>
  <Application>Microsoft Macintosh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Dante (Headings)2</vt:lpstr>
      <vt:lpstr>Arial</vt:lpstr>
      <vt:lpstr>Cambria Math</vt:lpstr>
      <vt:lpstr>Dante</vt:lpstr>
      <vt:lpstr>Helvetica Neue Medium</vt:lpstr>
      <vt:lpstr>Wingdings 2</vt:lpstr>
      <vt:lpstr>OffsetVTI</vt:lpstr>
      <vt:lpstr>History of Math: Guess the Mathematician !</vt:lpstr>
      <vt:lpstr>Early Life</vt:lpstr>
      <vt:lpstr>Education</vt:lpstr>
      <vt:lpstr>Career Change</vt:lpstr>
      <vt:lpstr>Fun Fact: Final Wish </vt:lpstr>
      <vt:lpstr>His Final Work</vt:lpstr>
      <vt:lpstr>_______ Numbers </vt:lpstr>
      <vt:lpstr>______ Numbers       2</vt:lpstr>
      <vt:lpstr>______ Numbers       3</vt:lpstr>
      <vt:lpstr>______ Numbers       4</vt:lpstr>
      <vt:lpstr>______ Numbers       5</vt:lpstr>
      <vt:lpstr>______ Numbers</vt:lpstr>
      <vt:lpstr>His Numbers</vt:lpstr>
      <vt:lpstr>Who Am I? </vt:lpstr>
      <vt:lpstr>Bernoulli!  But which Bernoulli family member? </vt:lpstr>
      <vt:lpstr>Jacob (aka James) Bernoulli !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Math: Guess the Mathematician </dc:title>
  <dc:creator>Hart, Rachelle</dc:creator>
  <cp:lastModifiedBy>Hart, Rachelle</cp:lastModifiedBy>
  <cp:revision>74</cp:revision>
  <dcterms:created xsi:type="dcterms:W3CDTF">2021-11-30T20:23:45Z</dcterms:created>
  <dcterms:modified xsi:type="dcterms:W3CDTF">2021-12-07T19:10:20Z</dcterms:modified>
</cp:coreProperties>
</file>