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9" r:id="rId4"/>
    <p:sldId id="266" r:id="rId5"/>
    <p:sldId id="258" r:id="rId6"/>
    <p:sldId id="265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December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December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December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8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December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December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December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December 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3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December 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December 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December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3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December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December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84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033BC-477C-4830-969B-5FD417BA1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/>
          </a:bodyPr>
          <a:lstStyle/>
          <a:p>
            <a:r>
              <a:rPr lang="en-US" dirty="0"/>
              <a:t>That’s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8DD57-F838-477F-9B94-ACEB186D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en-US" dirty="0"/>
              <a:t>By Eric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2DE67E47-372E-4598-ADC9-973E0AF27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5" r="24679" b="-1"/>
          <a:stretch/>
        </p:blipFill>
        <p:spPr>
          <a:xfrm>
            <a:off x="-19653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Group 12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1026" name="Picture 2" descr="Biography of Leonardo Pisano Fibonacci, Mathematician">
            <a:extLst>
              <a:ext uri="{FF2B5EF4-FFF2-40B4-BE49-F238E27FC236}">
                <a16:creationId xmlns:a16="http://schemas.microsoft.com/office/drawing/2014/main" id="{DD578645-AFD6-458F-AAF2-058113EA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0" y="863655"/>
            <a:ext cx="5140960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82FCCE-51F1-408E-9D10-F1CF16845775}"/>
              </a:ext>
            </a:extLst>
          </p:cNvPr>
          <p:cNvSpPr/>
          <p:nvPr/>
        </p:nvSpPr>
        <p:spPr>
          <a:xfrm>
            <a:off x="927908" y="1824910"/>
            <a:ext cx="3602182" cy="217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9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C0D7-4262-4384-B318-E54C6722F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Relationship to pascal triangle?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903257-F5B2-4A03-81FB-A2F3B9F3B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D0676A-2421-432B-899E-9FA3A6B26711}"/>
              </a:ext>
            </a:extLst>
          </p:cNvPr>
          <p:cNvSpPr txBox="1">
            <a:spLocks/>
          </p:cNvSpPr>
          <p:nvPr/>
        </p:nvSpPr>
        <p:spPr>
          <a:xfrm>
            <a:off x="2640013" y="474345"/>
            <a:ext cx="6911974" cy="295465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600" kern="1200" cap="none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9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C770-5CA5-4C95-82E9-A485D03D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760" y="873200"/>
            <a:ext cx="10728322" cy="1477328"/>
          </a:xfrm>
        </p:spPr>
        <p:txBody>
          <a:bodyPr/>
          <a:lstStyle/>
          <a:p>
            <a:r>
              <a:rPr lang="en-US" dirty="0"/>
              <a:t>Relationship to Pascal triangle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BEE1A-2CEF-4177-8E84-42260A0F3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D59C1-2AE0-45C9-A465-A1D17FB5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35" y="1851025"/>
            <a:ext cx="8985250" cy="42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2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D67B-4913-43BB-9908-01CC3FFA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 ?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C624C-E718-4F18-95BB-6680E72DD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0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403B-807F-4FA6-8448-90BEA6455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AA845-4DDD-447D-88CB-BE7FB0D4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5713" y="5537155"/>
            <a:ext cx="6911974" cy="1969841"/>
          </a:xfrm>
        </p:spPr>
        <p:txBody>
          <a:bodyPr/>
          <a:lstStyle/>
          <a:p>
            <a:r>
              <a:rPr lang="en-US" dirty="0"/>
              <a:t>Leonardo Fibonacci </a:t>
            </a:r>
          </a:p>
        </p:txBody>
      </p:sp>
      <p:pic>
        <p:nvPicPr>
          <p:cNvPr id="4" name="Picture 2" descr="Biography of Leonardo Pisano Fibonacci, Mathematician">
            <a:extLst>
              <a:ext uri="{FF2B5EF4-FFF2-40B4-BE49-F238E27FC236}">
                <a16:creationId xmlns:a16="http://schemas.microsoft.com/office/drawing/2014/main" id="{0359D6FD-D2CB-4C87-B7FE-6EFE24CB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20" y="161853"/>
            <a:ext cx="5140960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5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88BB-1C8A-43F2-8669-F7340C37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62856"/>
            <a:ext cx="6590255" cy="933671"/>
          </a:xfrm>
        </p:spPr>
        <p:txBody>
          <a:bodyPr/>
          <a:lstStyle/>
          <a:p>
            <a:r>
              <a:rPr lang="en-US" dirty="0"/>
              <a:t>Biography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90D4-B86E-4EF2-87BA-A2A2A40D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7" y="2541600"/>
            <a:ext cx="10728325" cy="3227375"/>
          </a:xfrm>
        </p:spPr>
        <p:txBody>
          <a:bodyPr/>
          <a:lstStyle/>
          <a:p>
            <a:r>
              <a:rPr lang="en-US" dirty="0"/>
              <a:t>Born around 1170 in Pisa</a:t>
            </a:r>
          </a:p>
          <a:p>
            <a:r>
              <a:rPr lang="en-US" dirty="0"/>
              <a:t>Most of my life in Pisa</a:t>
            </a:r>
          </a:p>
          <a:p>
            <a:r>
              <a:rPr lang="en-US" dirty="0"/>
              <a:t>Father: Guglielmo Bonacci</a:t>
            </a:r>
          </a:p>
          <a:p>
            <a:r>
              <a:rPr lang="en-US" dirty="0"/>
              <a:t>Mother: Alessandra Bonacci</a:t>
            </a:r>
          </a:p>
          <a:p>
            <a:r>
              <a:rPr lang="en-US" dirty="0"/>
              <a:t>Traveled to many places including, Egypt, Syria, Greece, Sicily, and Provence</a:t>
            </a:r>
          </a:p>
        </p:txBody>
      </p:sp>
      <p:pic>
        <p:nvPicPr>
          <p:cNvPr id="2050" name="Picture 2" descr="Pisa, Italy: What to pack, what to wear, and when to go [2021] | Empty  Lighthouse Magazine">
            <a:extLst>
              <a:ext uri="{FF2B5EF4-FFF2-40B4-BE49-F238E27FC236}">
                <a16:creationId xmlns:a16="http://schemas.microsoft.com/office/drawing/2014/main" id="{DAD4C17E-F776-4063-8FEE-9C27F62D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53" y="1021080"/>
            <a:ext cx="421386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79DFAD-46CF-4724-8BDA-09C8B4389733}"/>
              </a:ext>
            </a:extLst>
          </p:cNvPr>
          <p:cNvSpPr/>
          <p:nvPr/>
        </p:nvSpPr>
        <p:spPr>
          <a:xfrm>
            <a:off x="3620655" y="4142443"/>
            <a:ext cx="609600" cy="212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4A3B9-7D7A-4CA1-9177-451AC7BFC52F}"/>
              </a:ext>
            </a:extLst>
          </p:cNvPr>
          <p:cNvSpPr/>
          <p:nvPr/>
        </p:nvSpPr>
        <p:spPr>
          <a:xfrm>
            <a:off x="3500582" y="3601253"/>
            <a:ext cx="609600" cy="212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4EBC-2223-4ACB-8F8F-466009DD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 Abaci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C620-C748-4170-B947-04832311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3040"/>
            <a:ext cx="10728325" cy="44176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“Book of Calculation”</a:t>
            </a:r>
          </a:p>
          <a:p>
            <a:r>
              <a:rPr lang="en-US" dirty="0"/>
              <a:t>Devoted to arithmetic and elementary algebra</a:t>
            </a:r>
          </a:p>
          <a:p>
            <a:r>
              <a:rPr lang="en-US" dirty="0"/>
              <a:t>Introduction to Hindu-Arabic numeration System (zero)</a:t>
            </a:r>
          </a:p>
          <a:p>
            <a:r>
              <a:rPr lang="en-US" dirty="0"/>
              <a:t>Explanation of major contribution to algebra by al-</a:t>
            </a:r>
            <a:r>
              <a:rPr lang="en-US" dirty="0" err="1"/>
              <a:t>Khowarizmi</a:t>
            </a:r>
            <a:r>
              <a:rPr lang="en-US" dirty="0"/>
              <a:t> and Abu Kamil</a:t>
            </a:r>
          </a:p>
          <a:p>
            <a:r>
              <a:rPr lang="en-US" dirty="0"/>
              <a:t>One of my famous work </a:t>
            </a:r>
          </a:p>
          <a:p>
            <a:pPr lvl="1"/>
            <a:r>
              <a:rPr lang="en-US" dirty="0"/>
              <a:t>Sequence</a:t>
            </a:r>
          </a:p>
          <a:p>
            <a:pPr lvl="1"/>
            <a:r>
              <a:rPr lang="en-US" dirty="0"/>
              <a:t>1,1,2,3,5,8,13,21,34,……</a:t>
            </a:r>
          </a:p>
          <a:p>
            <a:pPr lvl="2"/>
            <a:r>
              <a:rPr lang="en-US" dirty="0"/>
              <a:t>Generated by sum of the two preceding  numbers. </a:t>
            </a:r>
          </a:p>
          <a:p>
            <a:pPr lvl="2"/>
            <a:r>
              <a:rPr lang="en-US" dirty="0"/>
              <a:t>Rabbit problem</a:t>
            </a:r>
          </a:p>
          <a:p>
            <a:pPr lvl="2"/>
            <a:r>
              <a:rPr lang="en-US" dirty="0"/>
              <a:t>Golden Ratio</a:t>
            </a:r>
          </a:p>
        </p:txBody>
      </p:sp>
      <p:pic>
        <p:nvPicPr>
          <p:cNvPr id="3074" name="Picture 2" descr="Fibonacci Sequence">
            <a:extLst>
              <a:ext uri="{FF2B5EF4-FFF2-40B4-BE49-F238E27FC236}">
                <a16:creationId xmlns:a16="http://schemas.microsoft.com/office/drawing/2014/main" id="{B73F01CB-FEA7-4CBF-9F67-65550CF5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68" y="4333558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4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7BE1-B277-42C3-B853-2E201E6FF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F4CD0-CE1F-4FB0-8580-FF393256D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A003D-28DA-4796-B524-5FE540B7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00" y="2052617"/>
            <a:ext cx="6178405" cy="32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2463E-3EEA-44AE-B3F9-BF8F1CE0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57" y="643579"/>
            <a:ext cx="3448050" cy="55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7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6860-5FD2-4991-8426-FCB0C633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5DF55-4B81-40D2-9DAF-C84692884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200" y="437619"/>
            <a:ext cx="9155760" cy="5982761"/>
          </a:xfrm>
        </p:spPr>
      </p:pic>
    </p:spTree>
    <p:extLst>
      <p:ext uri="{BB962C8B-B14F-4D97-AF65-F5344CB8AC3E}">
        <p14:creationId xmlns:p14="http://schemas.microsoft.com/office/powerpoint/2010/main" val="402930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1D3B63D-97A2-43B6-B140-7FADB9C54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AB3E9-A7F5-451B-8FC3-9BBE5305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8FC5A-5474-4124-9BCA-574B00B5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39" y="62936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Liber Abaci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1DB644-5195-46A4-8CA5-BF0B4C943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880" y="2541599"/>
            <a:ext cx="4564678" cy="321627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70EA16-CF0C-47CE-AC3D-C285A6B3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61" y="736272"/>
            <a:ext cx="5014800" cy="3610655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14C32-25FA-408B-B6A0-6C346545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482" y="4775468"/>
            <a:ext cx="1945958" cy="1346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CFB06-756E-485E-A5FD-DBDC8382BB0D}"/>
              </a:ext>
            </a:extLst>
          </p:cNvPr>
          <p:cNvSpPr txBox="1"/>
          <p:nvPr/>
        </p:nvSpPr>
        <p:spPr>
          <a:xfrm>
            <a:off x="1635760" y="6121728"/>
            <a:ext cx="21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Genealogical Tree</a:t>
            </a:r>
          </a:p>
        </p:txBody>
      </p:sp>
    </p:spTree>
    <p:extLst>
      <p:ext uri="{BB962C8B-B14F-4D97-AF65-F5344CB8AC3E}">
        <p14:creationId xmlns:p14="http://schemas.microsoft.com/office/powerpoint/2010/main" val="383668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B71E-63FA-430C-85BC-CEE16696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 of other books as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530D5-EC13-48DA-8D62-8B32C179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7" y="1728801"/>
            <a:ext cx="10728325" cy="1298880"/>
          </a:xfrm>
        </p:spPr>
        <p:txBody>
          <a:bodyPr/>
          <a:lstStyle/>
          <a:p>
            <a:r>
              <a:rPr lang="en-US" b="1" dirty="0" err="1"/>
              <a:t>Practica</a:t>
            </a:r>
            <a:r>
              <a:rPr lang="en-US" b="1" dirty="0"/>
              <a:t> </a:t>
            </a:r>
            <a:r>
              <a:rPr lang="en-US" b="1" dirty="0" err="1"/>
              <a:t>Geometriae</a:t>
            </a:r>
            <a:r>
              <a:rPr lang="en-US" b="1" dirty="0"/>
              <a:t> (1220)</a:t>
            </a:r>
          </a:p>
          <a:p>
            <a:pPr lvl="1"/>
            <a:r>
              <a:rPr lang="en-US" dirty="0"/>
              <a:t>Focuses on geometry and trigonometry with Euclidean rigor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320415-67A1-474C-81FA-7C14B447E398}"/>
              </a:ext>
            </a:extLst>
          </p:cNvPr>
          <p:cNvSpPr txBox="1">
            <a:spLocks/>
          </p:cNvSpPr>
          <p:nvPr/>
        </p:nvSpPr>
        <p:spPr>
          <a:xfrm>
            <a:off x="719996" y="3206129"/>
            <a:ext cx="10728325" cy="1298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Flos</a:t>
            </a:r>
            <a:r>
              <a:rPr lang="en-US" b="1" dirty="0"/>
              <a:t> (1225)</a:t>
            </a:r>
          </a:p>
          <a:p>
            <a:pPr lvl="1"/>
            <a:r>
              <a:rPr lang="en-US" dirty="0"/>
              <a:t>Consists of solutions of problems by Johannes of Palermo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C2EE7C-3E6C-4227-A6D9-479B9591C0A7}"/>
              </a:ext>
            </a:extLst>
          </p:cNvPr>
          <p:cNvSpPr txBox="1">
            <a:spLocks/>
          </p:cNvSpPr>
          <p:nvPr/>
        </p:nvSpPr>
        <p:spPr>
          <a:xfrm>
            <a:off x="719995" y="4826207"/>
            <a:ext cx="10728325" cy="1298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Liber </a:t>
            </a:r>
            <a:r>
              <a:rPr lang="en-US" b="1" dirty="0" err="1"/>
              <a:t>Quadratorum</a:t>
            </a:r>
            <a:r>
              <a:rPr lang="en-US" b="1" dirty="0"/>
              <a:t> (1225)</a:t>
            </a:r>
          </a:p>
          <a:p>
            <a:pPr lvl="1"/>
            <a:r>
              <a:rPr lang="en-US" dirty="0"/>
              <a:t>Devoted to Diophantine equations of second degree</a:t>
            </a:r>
          </a:p>
        </p:txBody>
      </p:sp>
    </p:spTree>
    <p:extLst>
      <p:ext uri="{BB962C8B-B14F-4D97-AF65-F5344CB8AC3E}">
        <p14:creationId xmlns:p14="http://schemas.microsoft.com/office/powerpoint/2010/main" val="64709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BF36CF4-B570-4699-9D6F-7929130F1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C3140-7780-44A4-98DC-17F06EE3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Sequences I found earlier…</a:t>
            </a:r>
          </a:p>
        </p:txBody>
      </p:sp>
      <p:pic>
        <p:nvPicPr>
          <p:cNvPr id="4102" name="Picture 6" descr="Amazon.com: 10 to 13 Inch Sugarpine Pinecone">
            <a:extLst>
              <a:ext uri="{FF2B5EF4-FFF2-40B4-BE49-F238E27FC236}">
                <a16:creationId xmlns:a16="http://schemas.microsoft.com/office/drawing/2014/main" id="{323647EA-1438-48D5-8136-AD3455374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r="445" b="1"/>
          <a:stretch/>
        </p:blipFill>
        <p:spPr bwMode="auto">
          <a:xfrm>
            <a:off x="2" y="10"/>
            <a:ext cx="3628897" cy="2285990"/>
          </a:xfrm>
          <a:custGeom>
            <a:avLst/>
            <a:gdLst/>
            <a:ahLst/>
            <a:cxnLst/>
            <a:rect l="l" t="t" r="r" b="b"/>
            <a:pathLst>
              <a:path w="3628897" h="2286000">
                <a:moveTo>
                  <a:pt x="0" y="0"/>
                </a:moveTo>
                <a:lnTo>
                  <a:pt x="3628897" y="0"/>
                </a:lnTo>
                <a:lnTo>
                  <a:pt x="3539740" y="213290"/>
                </a:lnTo>
                <a:cubicBezTo>
                  <a:pt x="3336519" y="755012"/>
                  <a:pt x="3201039" y="1356926"/>
                  <a:pt x="3133299" y="2019030"/>
                </a:cubicBezTo>
                <a:lnTo>
                  <a:pt x="3113268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rts of a Daisy Flower">
            <a:extLst>
              <a:ext uri="{FF2B5EF4-FFF2-40B4-BE49-F238E27FC236}">
                <a16:creationId xmlns:a16="http://schemas.microsoft.com/office/drawing/2014/main" id="{AB389458-B222-462C-8B9F-2F4C63E7E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" r="-2" b="5287"/>
          <a:stretch/>
        </p:blipFill>
        <p:spPr bwMode="auto">
          <a:xfrm>
            <a:off x="2" y="2286000"/>
            <a:ext cx="3241673" cy="2286000"/>
          </a:xfrm>
          <a:custGeom>
            <a:avLst/>
            <a:gdLst/>
            <a:ahLst/>
            <a:cxnLst/>
            <a:rect l="l" t="t" r="r" b="b"/>
            <a:pathLst>
              <a:path w="3241673" h="2286000">
                <a:moveTo>
                  <a:pt x="0" y="0"/>
                </a:moveTo>
                <a:lnTo>
                  <a:pt x="3113268" y="0"/>
                </a:lnTo>
                <a:lnTo>
                  <a:pt x="3095195" y="240894"/>
                </a:lnTo>
                <a:cubicBezTo>
                  <a:pt x="3086727" y="413944"/>
                  <a:pt x="3082493" y="590756"/>
                  <a:pt x="3082493" y="771329"/>
                </a:cubicBezTo>
                <a:cubicBezTo>
                  <a:pt x="3082493" y="1213552"/>
                  <a:pt x="3126732" y="1655774"/>
                  <a:pt x="3215208" y="2147746"/>
                </a:cubicBezTo>
                <a:lnTo>
                  <a:pt x="3241673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Grow Sunflowers">
            <a:extLst>
              <a:ext uri="{FF2B5EF4-FFF2-40B4-BE49-F238E27FC236}">
                <a16:creationId xmlns:a16="http://schemas.microsoft.com/office/drawing/2014/main" id="{4977686D-A9CC-4BCB-8B84-ECAC3FDBA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6813" b="2"/>
          <a:stretch/>
        </p:blipFill>
        <p:spPr bwMode="auto">
          <a:xfrm>
            <a:off x="1" y="4572000"/>
            <a:ext cx="4043175" cy="2286000"/>
          </a:xfrm>
          <a:custGeom>
            <a:avLst/>
            <a:gdLst/>
            <a:ahLst/>
            <a:cxnLst/>
            <a:rect l="l" t="t" r="r" b="b"/>
            <a:pathLst>
              <a:path w="4043175" h="2286000">
                <a:moveTo>
                  <a:pt x="0" y="0"/>
                </a:moveTo>
                <a:lnTo>
                  <a:pt x="3241673" y="0"/>
                </a:lnTo>
                <a:lnTo>
                  <a:pt x="3263133" y="112108"/>
                </a:lnTo>
                <a:cubicBezTo>
                  <a:pt x="3280337" y="197097"/>
                  <a:pt x="3298770" y="283699"/>
                  <a:pt x="3318431" y="372143"/>
                </a:cubicBezTo>
                <a:cubicBezTo>
                  <a:pt x="3515048" y="1040389"/>
                  <a:pt x="3711664" y="1669328"/>
                  <a:pt x="4026248" y="2258957"/>
                </a:cubicBezTo>
                <a:lnTo>
                  <a:pt x="4043175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D472A-72B7-4597-BEA8-9953E79A7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200" y="2541600"/>
            <a:ext cx="6923813" cy="3216273"/>
          </a:xfrm>
        </p:spPr>
        <p:txBody>
          <a:bodyPr>
            <a:normAutofit/>
          </a:bodyPr>
          <a:lstStyle/>
          <a:p>
            <a:r>
              <a:rPr lang="en-US" dirty="0"/>
              <a:t>It can be seen nature.</a:t>
            </a:r>
          </a:p>
          <a:p>
            <a:pPr lvl="1"/>
            <a:r>
              <a:rPr lang="en-US" dirty="0"/>
              <a:t>Flowers</a:t>
            </a:r>
          </a:p>
          <a:p>
            <a:pPr lvl="2"/>
            <a:r>
              <a:rPr lang="en-US" dirty="0"/>
              <a:t>Sunflowers</a:t>
            </a:r>
          </a:p>
          <a:p>
            <a:pPr lvl="2"/>
            <a:r>
              <a:rPr lang="en-US" dirty="0"/>
              <a:t>Daisy</a:t>
            </a:r>
          </a:p>
          <a:p>
            <a:pPr lvl="2"/>
            <a:r>
              <a:rPr lang="en-US" dirty="0"/>
              <a:t>Pinecone</a:t>
            </a:r>
          </a:p>
        </p:txBody>
      </p:sp>
    </p:spTree>
    <p:extLst>
      <p:ext uri="{BB962C8B-B14F-4D97-AF65-F5344CB8AC3E}">
        <p14:creationId xmlns:p14="http://schemas.microsoft.com/office/powerpoint/2010/main" val="376775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DD04-A859-4B5C-871A-63196069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83FD8-73A5-41ED-BFE3-454DFFF07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2321" y="873759"/>
            <a:ext cx="3829103" cy="322738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2E1588-90E5-4785-983A-43CDDCADAD90}"/>
              </a:ext>
            </a:extLst>
          </p:cNvPr>
          <p:cNvSpPr txBox="1">
            <a:spLocks/>
          </p:cNvSpPr>
          <p:nvPr/>
        </p:nvSpPr>
        <p:spPr>
          <a:xfrm>
            <a:off x="720000" y="4685361"/>
            <a:ext cx="10728325" cy="1298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Some spirals are clockwise and rest of them are counterclockwise like on sunflower.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40D5F-689B-43C5-8AA9-2A4DB1DCA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76" y="836111"/>
            <a:ext cx="3490209" cy="32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3073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DarkSeed_2SEEDS">
      <a:dk1>
        <a:srgbClr val="000000"/>
      </a:dk1>
      <a:lt1>
        <a:srgbClr val="FFFFFF"/>
      </a:lt1>
      <a:dk2>
        <a:srgbClr val="393620"/>
      </a:dk2>
      <a:lt2>
        <a:srgbClr val="E2E3E8"/>
      </a:lt2>
      <a:accent1>
        <a:srgbClr val="AE9F3A"/>
      </a:accent1>
      <a:accent2>
        <a:srgbClr val="C3834D"/>
      </a:accent2>
      <a:accent3>
        <a:srgbClr val="8DAC43"/>
      </a:accent3>
      <a:accent4>
        <a:srgbClr val="3BB16E"/>
      </a:accent4>
      <a:accent5>
        <a:srgbClr val="45B0A0"/>
      </a:accent5>
      <a:accent6>
        <a:srgbClr val="3B92B1"/>
      </a:accent6>
      <a:hlink>
        <a:srgbClr val="309054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185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Sagona Book</vt:lpstr>
      <vt:lpstr>The Hand Extrablack</vt:lpstr>
      <vt:lpstr>BlobVTI</vt:lpstr>
      <vt:lpstr>That’s me</vt:lpstr>
      <vt:lpstr>Biography </vt:lpstr>
      <vt:lpstr>Liber Abaci</vt:lpstr>
      <vt:lpstr>PowerPoint Presentation</vt:lpstr>
      <vt:lpstr>PowerPoint Presentation</vt:lpstr>
      <vt:lpstr>Liber Abaci</vt:lpstr>
      <vt:lpstr>Couple of other books as well</vt:lpstr>
      <vt:lpstr>Sequences I found earlier…</vt:lpstr>
      <vt:lpstr>PowerPoint Presentation</vt:lpstr>
      <vt:lpstr>Relationship to pascal triangle?</vt:lpstr>
      <vt:lpstr>Relationship to Pascal triangle</vt:lpstr>
      <vt:lpstr>Who am I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Fibonacci</dc:title>
  <dc:creator>Bang, Eric</dc:creator>
  <cp:lastModifiedBy>Bang, Eric</cp:lastModifiedBy>
  <cp:revision>4</cp:revision>
  <dcterms:created xsi:type="dcterms:W3CDTF">2021-11-28T04:16:09Z</dcterms:created>
  <dcterms:modified xsi:type="dcterms:W3CDTF">2021-12-02T19:46:43Z</dcterms:modified>
</cp:coreProperties>
</file>