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3" r:id="rId7"/>
    <p:sldId id="261" r:id="rId8"/>
    <p:sldId id="262" r:id="rId9"/>
    <p:sldId id="264" r:id="rId10"/>
    <p:sldId id="269" r:id="rId11"/>
    <p:sldId id="265" r:id="rId12"/>
    <p:sldId id="266" r:id="rId13"/>
    <p:sldId id="267"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4660"/>
  </p:normalViewPr>
  <p:slideViewPr>
    <p:cSldViewPr snapToGrid="0">
      <p:cViewPr>
        <p:scale>
          <a:sx n="69" d="100"/>
          <a:sy n="69" d="100"/>
        </p:scale>
        <p:origin x="696" y="43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12/6/2021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12/6/2021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Galileo_Galilei"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e.wiktionary.org/wiki/Datei:Lute_1.svg"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image" Target="../media/image3.png"/><Relationship Id="rId4" Type="http://schemas.openxmlformats.org/officeDocument/2006/relationships/hyperlink" Target="https://www.hojaderutas.com/2011/02/pisa.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7ECA1-7AA6-489D-9C6B-421D0AC9182F}"/>
              </a:ext>
            </a:extLst>
          </p:cNvPr>
          <p:cNvSpPr>
            <a:spLocks noGrp="1"/>
          </p:cNvSpPr>
          <p:nvPr>
            <p:ph type="ctrTitle"/>
          </p:nvPr>
        </p:nvSpPr>
        <p:spPr/>
        <p:txBody>
          <a:bodyPr>
            <a:normAutofit fontScale="90000"/>
          </a:bodyPr>
          <a:lstStyle/>
          <a:p>
            <a:r>
              <a:rPr lang="en-US" dirty="0"/>
              <a:t>“Mathematics is the alphabet with which god has written the universe”</a:t>
            </a:r>
          </a:p>
        </p:txBody>
      </p:sp>
      <p:sp>
        <p:nvSpPr>
          <p:cNvPr id="3" name="Subtitle 2">
            <a:extLst>
              <a:ext uri="{FF2B5EF4-FFF2-40B4-BE49-F238E27FC236}">
                <a16:creationId xmlns:a16="http://schemas.microsoft.com/office/drawing/2014/main" id="{7FFE77F5-2D5E-40D7-94EE-AD5ADD045DA4}"/>
              </a:ext>
            </a:extLst>
          </p:cNvPr>
          <p:cNvSpPr>
            <a:spLocks noGrp="1"/>
          </p:cNvSpPr>
          <p:nvPr>
            <p:ph type="subTitle" idx="1"/>
          </p:nvPr>
        </p:nvSpPr>
        <p:spPr/>
        <p:txBody>
          <a:bodyPr/>
          <a:lstStyle/>
          <a:p>
            <a:r>
              <a:rPr lang="en-US" dirty="0"/>
              <a:t>-my mathematician</a:t>
            </a:r>
          </a:p>
          <a:p>
            <a:endParaRPr lang="en-US" dirty="0"/>
          </a:p>
          <a:p>
            <a:endParaRPr lang="en-US" dirty="0"/>
          </a:p>
          <a:p>
            <a:endParaRPr lang="en-US" dirty="0"/>
          </a:p>
        </p:txBody>
      </p:sp>
      <p:sp>
        <p:nvSpPr>
          <p:cNvPr id="4" name="TextBox 3">
            <a:extLst>
              <a:ext uri="{FF2B5EF4-FFF2-40B4-BE49-F238E27FC236}">
                <a16:creationId xmlns:a16="http://schemas.microsoft.com/office/drawing/2014/main" id="{6924D4D4-8835-4E44-83AC-358865E2AB86}"/>
              </a:ext>
            </a:extLst>
          </p:cNvPr>
          <p:cNvSpPr txBox="1"/>
          <p:nvPr/>
        </p:nvSpPr>
        <p:spPr>
          <a:xfrm>
            <a:off x="1888760" y="6488668"/>
            <a:ext cx="1589987" cy="369332"/>
          </a:xfrm>
          <a:prstGeom prst="rect">
            <a:avLst/>
          </a:prstGeom>
          <a:noFill/>
        </p:spPr>
        <p:txBody>
          <a:bodyPr wrap="none" rtlCol="0">
            <a:spAutoFit/>
          </a:bodyPr>
          <a:lstStyle/>
          <a:p>
            <a:r>
              <a:rPr lang="en-US" dirty="0"/>
              <a:t>Sara Vincelette</a:t>
            </a:r>
          </a:p>
        </p:txBody>
      </p:sp>
    </p:spTree>
    <p:extLst>
      <p:ext uri="{BB962C8B-B14F-4D97-AF65-F5344CB8AC3E}">
        <p14:creationId xmlns:p14="http://schemas.microsoft.com/office/powerpoint/2010/main" val="1752658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F50BE-C426-452B-B108-79DD44732390}"/>
              </a:ext>
            </a:extLst>
          </p:cNvPr>
          <p:cNvSpPr>
            <a:spLocks noGrp="1"/>
          </p:cNvSpPr>
          <p:nvPr>
            <p:ph type="title"/>
          </p:nvPr>
        </p:nvSpPr>
        <p:spPr/>
        <p:txBody>
          <a:bodyPr/>
          <a:lstStyle/>
          <a:p>
            <a:r>
              <a:rPr lang="en-US" dirty="0"/>
              <a:t>Finally able to prove what he set out to</a:t>
            </a:r>
          </a:p>
        </p:txBody>
      </p:sp>
      <p:pic>
        <p:nvPicPr>
          <p:cNvPr id="4" name="Content Placeholder 3">
            <a:extLst>
              <a:ext uri="{FF2B5EF4-FFF2-40B4-BE49-F238E27FC236}">
                <a16:creationId xmlns:a16="http://schemas.microsoft.com/office/drawing/2014/main" id="{D62B870A-0185-4BA9-A3E1-329CC45BD804}"/>
              </a:ext>
            </a:extLst>
          </p:cNvPr>
          <p:cNvPicPr>
            <a:picLocks noGrp="1" noChangeAspect="1"/>
          </p:cNvPicPr>
          <p:nvPr>
            <p:ph idx="1"/>
          </p:nvPr>
        </p:nvPicPr>
        <p:blipFill>
          <a:blip r:embed="rId2"/>
          <a:stretch>
            <a:fillRect/>
          </a:stretch>
        </p:blipFill>
        <p:spPr>
          <a:xfrm>
            <a:off x="2074127" y="2024553"/>
            <a:ext cx="4925439" cy="3702344"/>
          </a:xfrm>
          <a:prstGeom prst="rect">
            <a:avLst/>
          </a:prstGeom>
        </p:spPr>
      </p:pic>
    </p:spTree>
    <p:extLst>
      <p:ext uri="{BB962C8B-B14F-4D97-AF65-F5344CB8AC3E}">
        <p14:creationId xmlns:p14="http://schemas.microsoft.com/office/powerpoint/2010/main" val="133912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C5B6-49D6-466C-B10E-4C54E4A4F489}"/>
              </a:ext>
            </a:extLst>
          </p:cNvPr>
          <p:cNvSpPr>
            <a:spLocks noGrp="1"/>
          </p:cNvSpPr>
          <p:nvPr>
            <p:ph type="title"/>
          </p:nvPr>
        </p:nvSpPr>
        <p:spPr/>
        <p:txBody>
          <a:bodyPr/>
          <a:lstStyle/>
          <a:p>
            <a:r>
              <a:rPr lang="en-US" dirty="0"/>
              <a:t>Last hints</a:t>
            </a:r>
          </a:p>
        </p:txBody>
      </p:sp>
      <p:sp>
        <p:nvSpPr>
          <p:cNvPr id="3" name="Content Placeholder 2">
            <a:extLst>
              <a:ext uri="{FF2B5EF4-FFF2-40B4-BE49-F238E27FC236}">
                <a16:creationId xmlns:a16="http://schemas.microsoft.com/office/drawing/2014/main" id="{18A28567-DBB6-4CB4-A3F8-A3C524148245}"/>
              </a:ext>
            </a:extLst>
          </p:cNvPr>
          <p:cNvSpPr>
            <a:spLocks noGrp="1"/>
          </p:cNvSpPr>
          <p:nvPr>
            <p:ph idx="1"/>
          </p:nvPr>
        </p:nvSpPr>
        <p:spPr/>
        <p:txBody>
          <a:bodyPr>
            <a:normAutofit fontScale="92500" lnSpcReduction="10000"/>
          </a:bodyPr>
          <a:lstStyle/>
          <a:p>
            <a:pPr marL="0" indent="0">
              <a:buNone/>
            </a:pPr>
            <a:r>
              <a:rPr lang="en-US" sz="2200" dirty="0"/>
              <a:t>“Father of Modern Science”</a:t>
            </a:r>
          </a:p>
          <a:p>
            <a:pPr marL="0" indent="0">
              <a:buNone/>
            </a:pPr>
            <a:r>
              <a:rPr lang="en-US" dirty="0"/>
              <a:t>Other contributions: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Law of inertia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Laws of falling bodies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pendulum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Projectile motion</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telescope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Sunspots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Mountains on the moon</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Phases of Venus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Confirmation of Copernican theory of Earth’s motion</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Satellites of Jupiter </a:t>
            </a:r>
          </a:p>
          <a:p>
            <a:pPr marL="0" indent="0">
              <a:buNone/>
            </a:pPr>
            <a:endParaRPr lang="en-US" dirty="0"/>
          </a:p>
        </p:txBody>
      </p:sp>
    </p:spTree>
    <p:extLst>
      <p:ext uri="{BB962C8B-B14F-4D97-AF65-F5344CB8AC3E}">
        <p14:creationId xmlns:p14="http://schemas.microsoft.com/office/powerpoint/2010/main" val="3498090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4BB9C-60B3-4566-ADB4-DF4EC09E45F1}"/>
              </a:ext>
            </a:extLst>
          </p:cNvPr>
          <p:cNvSpPr>
            <a:spLocks noGrp="1"/>
          </p:cNvSpPr>
          <p:nvPr>
            <p:ph type="title"/>
          </p:nvPr>
        </p:nvSpPr>
        <p:spPr>
          <a:xfrm>
            <a:off x="4206688" y="2133599"/>
            <a:ext cx="3287805" cy="1667435"/>
          </a:xfrm>
        </p:spPr>
        <p:txBody>
          <a:bodyPr>
            <a:normAutofit/>
          </a:bodyPr>
          <a:lstStyle/>
          <a:p>
            <a:r>
              <a:rPr lang="en-US" sz="4800" dirty="0"/>
              <a:t>WHO AM I?</a:t>
            </a:r>
          </a:p>
        </p:txBody>
      </p:sp>
    </p:spTree>
    <p:extLst>
      <p:ext uri="{BB962C8B-B14F-4D97-AF65-F5344CB8AC3E}">
        <p14:creationId xmlns:p14="http://schemas.microsoft.com/office/powerpoint/2010/main" val="82686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9DD25-B2A9-438A-995F-EF2A55DD64C4}"/>
              </a:ext>
            </a:extLst>
          </p:cNvPr>
          <p:cNvSpPr>
            <a:spLocks noGrp="1"/>
          </p:cNvSpPr>
          <p:nvPr>
            <p:ph type="title"/>
          </p:nvPr>
        </p:nvSpPr>
        <p:spPr>
          <a:xfrm>
            <a:off x="4479154" y="268942"/>
            <a:ext cx="3233691" cy="1456267"/>
          </a:xfrm>
        </p:spPr>
        <p:txBody>
          <a:bodyPr/>
          <a:lstStyle/>
          <a:p>
            <a:r>
              <a:rPr lang="en-US" dirty="0"/>
              <a:t>GALILEO GALILEI </a:t>
            </a:r>
          </a:p>
        </p:txBody>
      </p:sp>
      <p:pic>
        <p:nvPicPr>
          <p:cNvPr id="8" name="Content Placeholder 7" descr="A picture containing text, person, person, dark&#10;&#10;Description automatically generated">
            <a:extLst>
              <a:ext uri="{FF2B5EF4-FFF2-40B4-BE49-F238E27FC236}">
                <a16:creationId xmlns:a16="http://schemas.microsoft.com/office/drawing/2014/main" id="{42F5F58C-BABE-4C61-B766-ED7961796DA4}"/>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4224944" y="1495918"/>
            <a:ext cx="3742112" cy="4752482"/>
          </a:xfrm>
        </p:spPr>
      </p:pic>
    </p:spTree>
    <p:extLst>
      <p:ext uri="{BB962C8B-B14F-4D97-AF65-F5344CB8AC3E}">
        <p14:creationId xmlns:p14="http://schemas.microsoft.com/office/powerpoint/2010/main" val="1010178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6516CC-925D-4EF8-BBBD-02C4C4B95242}"/>
              </a:ext>
            </a:extLst>
          </p:cNvPr>
          <p:cNvSpPr txBox="1"/>
          <p:nvPr/>
        </p:nvSpPr>
        <p:spPr>
          <a:xfrm>
            <a:off x="1449658" y="1918009"/>
            <a:ext cx="8177880" cy="923330"/>
          </a:xfrm>
          <a:prstGeom prst="rect">
            <a:avLst/>
          </a:prstGeom>
          <a:noFill/>
        </p:spPr>
        <p:txBody>
          <a:bodyPr wrap="none" rtlCol="0">
            <a:spAutoFit/>
          </a:bodyPr>
          <a:lstStyle/>
          <a:p>
            <a:r>
              <a:rPr lang="en-US" dirty="0">
                <a:effectLst/>
              </a:rPr>
              <a:t>Drinkwater Bethune, J. E. (1829). </a:t>
            </a:r>
            <a:r>
              <a:rPr lang="en-US" i="1" dirty="0">
                <a:effectLst/>
              </a:rPr>
              <a:t>The Life of Galileo Galilei</a:t>
            </a:r>
            <a:r>
              <a:rPr lang="en-US" dirty="0">
                <a:effectLst/>
              </a:rPr>
              <a:t>. William Hyde &amp; Company. </a:t>
            </a:r>
          </a:p>
          <a:p>
            <a:r>
              <a:rPr lang="en-US" dirty="0">
                <a:effectLst/>
              </a:rPr>
              <a:t>Galilei, G., &amp; Finocchiaro, M. A. (2008). </a:t>
            </a:r>
            <a:r>
              <a:rPr lang="en-US" i="1" dirty="0">
                <a:effectLst/>
              </a:rPr>
              <a:t>The Essential </a:t>
            </a:r>
            <a:r>
              <a:rPr lang="en-US" i="1" dirty="0"/>
              <a:t>G</a:t>
            </a:r>
            <a:r>
              <a:rPr lang="en-US" i="1" dirty="0">
                <a:effectLst/>
              </a:rPr>
              <a:t>alileo</a:t>
            </a:r>
            <a:r>
              <a:rPr lang="en-US" dirty="0">
                <a:effectLst/>
              </a:rPr>
              <a:t>. Hackett Publishing. </a:t>
            </a:r>
          </a:p>
          <a:p>
            <a:endParaRPr lang="en-US" dirty="0"/>
          </a:p>
        </p:txBody>
      </p:sp>
      <p:sp>
        <p:nvSpPr>
          <p:cNvPr id="5" name="TextBox 4">
            <a:extLst>
              <a:ext uri="{FF2B5EF4-FFF2-40B4-BE49-F238E27FC236}">
                <a16:creationId xmlns:a16="http://schemas.microsoft.com/office/drawing/2014/main" id="{D41C845B-AD01-42B9-86D6-1CE679D5D713}"/>
              </a:ext>
            </a:extLst>
          </p:cNvPr>
          <p:cNvSpPr txBox="1"/>
          <p:nvPr/>
        </p:nvSpPr>
        <p:spPr>
          <a:xfrm>
            <a:off x="1449658" y="1456344"/>
            <a:ext cx="1689950" cy="461665"/>
          </a:xfrm>
          <a:prstGeom prst="rect">
            <a:avLst/>
          </a:prstGeom>
          <a:noFill/>
        </p:spPr>
        <p:txBody>
          <a:bodyPr wrap="none" rtlCol="0">
            <a:spAutoFit/>
          </a:bodyPr>
          <a:lstStyle/>
          <a:p>
            <a:r>
              <a:rPr lang="en-US" sz="2400" dirty="0"/>
              <a:t>Works Cited</a:t>
            </a:r>
          </a:p>
        </p:txBody>
      </p:sp>
      <p:sp>
        <p:nvSpPr>
          <p:cNvPr id="6" name="TextBox 5">
            <a:extLst>
              <a:ext uri="{FF2B5EF4-FFF2-40B4-BE49-F238E27FC236}">
                <a16:creationId xmlns:a16="http://schemas.microsoft.com/office/drawing/2014/main" id="{BBA435A9-6968-4EB6-B863-B209D43689A2}"/>
              </a:ext>
            </a:extLst>
          </p:cNvPr>
          <p:cNvSpPr txBox="1"/>
          <p:nvPr/>
        </p:nvSpPr>
        <p:spPr>
          <a:xfrm>
            <a:off x="1527717" y="4906537"/>
            <a:ext cx="8885894" cy="923330"/>
          </a:xfrm>
          <a:prstGeom prst="rect">
            <a:avLst/>
          </a:prstGeom>
          <a:noFill/>
        </p:spPr>
        <p:txBody>
          <a:bodyPr wrap="none" rtlCol="0">
            <a:spAutoFit/>
          </a:bodyPr>
          <a:lstStyle/>
          <a:p>
            <a:r>
              <a:rPr lang="en-US" dirty="0"/>
              <a:t>Note: Both are books, however, </a:t>
            </a:r>
            <a:r>
              <a:rPr lang="en-US" i="1" dirty="0"/>
              <a:t>The Essential Galileo </a:t>
            </a:r>
            <a:r>
              <a:rPr lang="en-US" dirty="0"/>
              <a:t>contains a comprehensive collection </a:t>
            </a:r>
          </a:p>
          <a:p>
            <a:r>
              <a:rPr lang="en-US" dirty="0"/>
              <a:t>of Galileo’s translated mathematical papers that he himself once published- and that is what </a:t>
            </a:r>
          </a:p>
          <a:p>
            <a:r>
              <a:rPr lang="en-US" dirty="0"/>
              <a:t>I used in place of a “Mathematical Article” </a:t>
            </a:r>
          </a:p>
        </p:txBody>
      </p:sp>
    </p:spTree>
    <p:extLst>
      <p:ext uri="{BB962C8B-B14F-4D97-AF65-F5344CB8AC3E}">
        <p14:creationId xmlns:p14="http://schemas.microsoft.com/office/powerpoint/2010/main" val="1459305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74B6-4000-4E5B-81B7-443549595959}"/>
              </a:ext>
            </a:extLst>
          </p:cNvPr>
          <p:cNvSpPr>
            <a:spLocks noGrp="1"/>
          </p:cNvSpPr>
          <p:nvPr>
            <p:ph type="title"/>
          </p:nvPr>
        </p:nvSpPr>
        <p:spPr/>
        <p:txBody>
          <a:bodyPr/>
          <a:lstStyle/>
          <a:p>
            <a:r>
              <a:rPr lang="en-US" dirty="0"/>
              <a:t>Early life</a:t>
            </a:r>
          </a:p>
        </p:txBody>
      </p:sp>
      <p:sp>
        <p:nvSpPr>
          <p:cNvPr id="3" name="Content Placeholder 2">
            <a:extLst>
              <a:ext uri="{FF2B5EF4-FFF2-40B4-BE49-F238E27FC236}">
                <a16:creationId xmlns:a16="http://schemas.microsoft.com/office/drawing/2014/main" id="{565D3EAE-9118-4761-A74A-2E2961BEF8F5}"/>
              </a:ext>
            </a:extLst>
          </p:cNvPr>
          <p:cNvSpPr>
            <a:spLocks noGrp="1"/>
          </p:cNvSpPr>
          <p:nvPr>
            <p:ph idx="1"/>
          </p:nvPr>
        </p:nvSpPr>
        <p:spPr/>
        <p:txBody>
          <a:bodyPr/>
          <a:lstStyle/>
          <a:p>
            <a:r>
              <a:rPr lang="en-US" dirty="0"/>
              <a:t>Born in Pisa, Italy on February 15th, 1564</a:t>
            </a:r>
          </a:p>
          <a:p>
            <a:r>
              <a:rPr lang="en-US" dirty="0"/>
              <a:t>Nobel Family</a:t>
            </a:r>
          </a:p>
          <a:p>
            <a:r>
              <a:rPr lang="en-US" dirty="0"/>
              <a:t>Father was a musician and mathematician</a:t>
            </a:r>
          </a:p>
          <a:p>
            <a:r>
              <a:rPr lang="en-US" dirty="0"/>
              <a:t>Two brothers, three sisters</a:t>
            </a:r>
          </a:p>
          <a:p>
            <a:r>
              <a:rPr lang="en-US" dirty="0"/>
              <a:t>Built his own toys and other machines as a child</a:t>
            </a:r>
          </a:p>
          <a:p>
            <a:r>
              <a:rPr lang="en-US" dirty="0"/>
              <a:t>Very talented musician and painter – aspired to be an artist</a:t>
            </a:r>
          </a:p>
          <a:p>
            <a:pPr marL="0" indent="0">
              <a:buNone/>
            </a:pPr>
            <a:endParaRPr lang="en-US" dirty="0"/>
          </a:p>
          <a:p>
            <a:endParaRPr lang="en-US" baseline="30000" dirty="0"/>
          </a:p>
        </p:txBody>
      </p:sp>
      <p:pic>
        <p:nvPicPr>
          <p:cNvPr id="9" name="Picture 8" descr="A close-up of a guitar&#10;&#10;Description automatically generated with medium confidence">
            <a:extLst>
              <a:ext uri="{FF2B5EF4-FFF2-40B4-BE49-F238E27FC236}">
                <a16:creationId xmlns:a16="http://schemas.microsoft.com/office/drawing/2014/main" id="{92D599CB-7055-4082-B4E7-9863A337F29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07854" y="412694"/>
            <a:ext cx="2223079" cy="2726267"/>
          </a:xfrm>
          <a:prstGeom prst="rect">
            <a:avLst/>
          </a:prstGeom>
        </p:spPr>
      </p:pic>
      <p:pic>
        <p:nvPicPr>
          <p:cNvPr id="12" name="Picture 11">
            <a:extLst>
              <a:ext uri="{FF2B5EF4-FFF2-40B4-BE49-F238E27FC236}">
                <a16:creationId xmlns:a16="http://schemas.microsoft.com/office/drawing/2014/main" id="{517AA52F-9EBF-4E95-A6DA-D4B90436142F}"/>
              </a:ext>
            </a:extLst>
          </p:cNvPr>
          <p:cNvPicPr>
            <a:picLocks noChangeAspect="1"/>
          </p:cNvPicPr>
          <p:nvPr/>
        </p:nvPicPr>
        <p:blipFill>
          <a:blip r:embed="rId4"/>
          <a:stretch>
            <a:fillRect/>
          </a:stretch>
        </p:blipFill>
        <p:spPr>
          <a:xfrm>
            <a:off x="8185515" y="2874546"/>
            <a:ext cx="2223079" cy="3324781"/>
          </a:xfrm>
          <a:prstGeom prst="rect">
            <a:avLst/>
          </a:prstGeom>
        </p:spPr>
      </p:pic>
      <p:sp>
        <p:nvSpPr>
          <p:cNvPr id="13" name="TextBox 12">
            <a:extLst>
              <a:ext uri="{FF2B5EF4-FFF2-40B4-BE49-F238E27FC236}">
                <a16:creationId xmlns:a16="http://schemas.microsoft.com/office/drawing/2014/main" id="{6A102EAB-B7CE-47DB-A0BB-45EFEE2834C0}"/>
              </a:ext>
            </a:extLst>
          </p:cNvPr>
          <p:cNvSpPr txBox="1"/>
          <p:nvPr/>
        </p:nvSpPr>
        <p:spPr>
          <a:xfrm>
            <a:off x="8185515" y="6248400"/>
            <a:ext cx="793807" cy="369332"/>
          </a:xfrm>
          <a:prstGeom prst="rect">
            <a:avLst/>
          </a:prstGeom>
          <a:noFill/>
        </p:spPr>
        <p:txBody>
          <a:bodyPr wrap="none" rtlCol="0">
            <a:spAutoFit/>
          </a:bodyPr>
          <a:lstStyle/>
          <a:p>
            <a:r>
              <a:rPr lang="en-US" dirty="0"/>
              <a:t>(1609)</a:t>
            </a:r>
          </a:p>
        </p:txBody>
      </p:sp>
    </p:spTree>
    <p:extLst>
      <p:ext uri="{BB962C8B-B14F-4D97-AF65-F5344CB8AC3E}">
        <p14:creationId xmlns:p14="http://schemas.microsoft.com/office/powerpoint/2010/main" val="3732780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22CD25-774C-445A-BB73-E7CA305DB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ss, sky, outdoor, building&#10;&#10;Description automatically generated">
            <a:extLst>
              <a:ext uri="{FF2B5EF4-FFF2-40B4-BE49-F238E27FC236}">
                <a16:creationId xmlns:a16="http://schemas.microsoft.com/office/drawing/2014/main" id="{56A1947F-A613-46BD-8B74-388F10217CDA}"/>
              </a:ext>
            </a:extLst>
          </p:cNvPr>
          <p:cNvPicPr>
            <a:picLocks noChangeAspect="1"/>
          </p:cNvPicPr>
          <p:nvPr/>
        </p:nvPicPr>
        <p:blipFill rotWithShape="1">
          <a:blip r:embed="rId3">
            <a:alphaModFix amt="20000"/>
            <a:extLst>
              <a:ext uri="{837473B0-CC2E-450A-ABE3-18F120FF3D39}">
                <a1611:picAttrSrcUrl xmlns:a1611="http://schemas.microsoft.com/office/drawing/2016/11/main" r:id="rId4"/>
              </a:ext>
            </a:extLst>
          </a:blip>
          <a:srcRect t="18831" r="9091"/>
          <a:stretch/>
        </p:blipFill>
        <p:spPr>
          <a:xfrm>
            <a:off x="20" y="10"/>
            <a:ext cx="12191980" cy="6857990"/>
          </a:xfrm>
          <a:prstGeom prst="rect">
            <a:avLst/>
          </a:prstGeom>
        </p:spPr>
      </p:pic>
      <p:pic>
        <p:nvPicPr>
          <p:cNvPr id="13" name="Picture 12">
            <a:extLst>
              <a:ext uri="{FF2B5EF4-FFF2-40B4-BE49-F238E27FC236}">
                <a16:creationId xmlns:a16="http://schemas.microsoft.com/office/drawing/2014/main" id="{0CE22D27-F39E-4E29-B074-E0E3F1C8F8E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B133ADDB-F040-4A6E-B960-F17C575EE768}"/>
              </a:ext>
            </a:extLst>
          </p:cNvPr>
          <p:cNvSpPr>
            <a:spLocks noGrp="1"/>
          </p:cNvSpPr>
          <p:nvPr>
            <p:ph type="title"/>
          </p:nvPr>
        </p:nvSpPr>
        <p:spPr>
          <a:xfrm>
            <a:off x="685801" y="609600"/>
            <a:ext cx="10131425" cy="1456267"/>
          </a:xfrm>
        </p:spPr>
        <p:txBody>
          <a:bodyPr>
            <a:normAutofit/>
          </a:bodyPr>
          <a:lstStyle/>
          <a:p>
            <a:r>
              <a:rPr lang="en-US" dirty="0"/>
              <a:t>Education</a:t>
            </a:r>
          </a:p>
        </p:txBody>
      </p:sp>
      <p:sp>
        <p:nvSpPr>
          <p:cNvPr id="3" name="Content Placeholder 2">
            <a:extLst>
              <a:ext uri="{FF2B5EF4-FFF2-40B4-BE49-F238E27FC236}">
                <a16:creationId xmlns:a16="http://schemas.microsoft.com/office/drawing/2014/main" id="{164D9508-72A8-4EC0-B5F3-5A627409CF6A}"/>
              </a:ext>
            </a:extLst>
          </p:cNvPr>
          <p:cNvSpPr>
            <a:spLocks noGrp="1"/>
          </p:cNvSpPr>
          <p:nvPr>
            <p:ph idx="1"/>
          </p:nvPr>
        </p:nvSpPr>
        <p:spPr>
          <a:xfrm>
            <a:off x="685801" y="2142067"/>
            <a:ext cx="10131425" cy="3649133"/>
          </a:xfrm>
        </p:spPr>
        <p:txBody>
          <a:bodyPr>
            <a:normAutofit/>
          </a:bodyPr>
          <a:lstStyle/>
          <a:p>
            <a:r>
              <a:rPr lang="en-US" dirty="0"/>
              <a:t>Despite father struggling to support large family, he received a well-rounded education</a:t>
            </a:r>
          </a:p>
          <a:p>
            <a:r>
              <a:rPr lang="en-US" dirty="0"/>
              <a:t>Attended University of Pisa at age 19</a:t>
            </a:r>
          </a:p>
          <a:p>
            <a:r>
              <a:rPr lang="en-US" dirty="0"/>
              <a:t>Studied medicine – as his father wished</a:t>
            </a:r>
          </a:p>
          <a:p>
            <a:r>
              <a:rPr lang="en-US" dirty="0"/>
              <a:t>Had not yet studied mathematics at all</a:t>
            </a:r>
          </a:p>
          <a:p>
            <a:r>
              <a:rPr lang="en-US" dirty="0"/>
              <a:t>Longed to understand theory of drawing and music – led him to geometry</a:t>
            </a:r>
          </a:p>
          <a:p>
            <a:r>
              <a:rPr lang="en-US" dirty="0"/>
              <a:t>Read Euclid’s works</a:t>
            </a:r>
          </a:p>
          <a:p>
            <a:r>
              <a:rPr lang="en-US" dirty="0"/>
              <a:t>Obsession with math and science began</a:t>
            </a:r>
          </a:p>
        </p:txBody>
      </p:sp>
      <p:sp>
        <p:nvSpPr>
          <p:cNvPr id="6" name="TextBox 5">
            <a:extLst>
              <a:ext uri="{FF2B5EF4-FFF2-40B4-BE49-F238E27FC236}">
                <a16:creationId xmlns:a16="http://schemas.microsoft.com/office/drawing/2014/main" id="{F3547078-6DCA-4896-803D-C229073E121F}"/>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hojaderutas.com/2011/02/pisa.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558021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72E93-885F-471C-952D-2C95FED1A7CE}"/>
              </a:ext>
            </a:extLst>
          </p:cNvPr>
          <p:cNvSpPr>
            <a:spLocks noGrp="1"/>
          </p:cNvSpPr>
          <p:nvPr>
            <p:ph type="title"/>
          </p:nvPr>
        </p:nvSpPr>
        <p:spPr>
          <a:xfrm>
            <a:off x="685801" y="990599"/>
            <a:ext cx="6282267" cy="1075268"/>
          </a:xfrm>
        </p:spPr>
        <p:txBody>
          <a:bodyPr>
            <a:normAutofit/>
          </a:bodyPr>
          <a:lstStyle/>
          <a:p>
            <a:r>
              <a:rPr lang="en-US" dirty="0"/>
              <a:t>Recognition</a:t>
            </a:r>
          </a:p>
        </p:txBody>
      </p:sp>
      <p:sp>
        <p:nvSpPr>
          <p:cNvPr id="3" name="Content Placeholder 2">
            <a:extLst>
              <a:ext uri="{FF2B5EF4-FFF2-40B4-BE49-F238E27FC236}">
                <a16:creationId xmlns:a16="http://schemas.microsoft.com/office/drawing/2014/main" id="{B5C59756-48AE-44B0-814B-55690D28E443}"/>
              </a:ext>
            </a:extLst>
          </p:cNvPr>
          <p:cNvSpPr>
            <a:spLocks noGrp="1"/>
          </p:cNvSpPr>
          <p:nvPr>
            <p:ph idx="1"/>
          </p:nvPr>
        </p:nvSpPr>
        <p:spPr>
          <a:xfrm>
            <a:off x="685801" y="2142067"/>
            <a:ext cx="6282267" cy="3649131"/>
          </a:xfrm>
        </p:spPr>
        <p:txBody>
          <a:bodyPr>
            <a:normAutofit/>
          </a:bodyPr>
          <a:lstStyle/>
          <a:p>
            <a:r>
              <a:rPr lang="en-US" dirty="0"/>
              <a:t>Earliest work – “an Essay on the Hydrostatical Balance”</a:t>
            </a:r>
          </a:p>
          <a:p>
            <a:pPr lvl="1"/>
            <a:r>
              <a:rPr lang="en-US" dirty="0"/>
              <a:t>Eureka!</a:t>
            </a:r>
          </a:p>
          <a:p>
            <a:pPr lvl="1"/>
            <a:r>
              <a:rPr lang="en-US" dirty="0"/>
              <a:t>Explained how Archimedes solved Hiero’s famous question “how can we know a crown is made entirely of gold?”</a:t>
            </a:r>
          </a:p>
          <a:p>
            <a:r>
              <a:rPr lang="en-US" dirty="0"/>
              <a:t>Caught attention of Guido Ubaldi – most esteemed mathematician in Italy at the time</a:t>
            </a:r>
          </a:p>
          <a:p>
            <a:pPr lvl="1"/>
            <a:r>
              <a:rPr lang="en-US" dirty="0"/>
              <a:t>Ubaldi recognized his genius immediately</a:t>
            </a:r>
          </a:p>
          <a:p>
            <a:pPr lvl="1"/>
            <a:r>
              <a:rPr lang="en-US" dirty="0"/>
              <a:t>Introduced him to the right people – dukes and professors</a:t>
            </a:r>
          </a:p>
          <a:p>
            <a:r>
              <a:rPr lang="en-US" dirty="0"/>
              <a:t>At age 26, nominated to the lectureship of mathematics at the University of Pisa</a:t>
            </a:r>
          </a:p>
        </p:txBody>
      </p:sp>
      <p:pic>
        <p:nvPicPr>
          <p:cNvPr id="4" name="Picture 3" descr="A light fixture from a ceiling&#10;&#10;Description automatically generated with low confidence">
            <a:extLst>
              <a:ext uri="{FF2B5EF4-FFF2-40B4-BE49-F238E27FC236}">
                <a16:creationId xmlns:a16="http://schemas.microsoft.com/office/drawing/2014/main" id="{8DBEE27B-2566-45E2-9889-0FA1BE6C7B7C}"/>
              </a:ext>
            </a:extLst>
          </p:cNvPr>
          <p:cNvPicPr>
            <a:picLocks noChangeAspect="1"/>
          </p:cNvPicPr>
          <p:nvPr/>
        </p:nvPicPr>
        <p:blipFill rotWithShape="1">
          <a:blip r:embed="rId3"/>
          <a:srcRect t="892" r="2" b="2"/>
          <a:stretch/>
        </p:blipFill>
        <p:spPr>
          <a:xfrm>
            <a:off x="7590936" y="990600"/>
            <a:ext cx="3445714" cy="2897128"/>
          </a:xfrm>
          <a:custGeom>
            <a:avLst/>
            <a:gdLst/>
            <a:ahLst/>
            <a:cxnLst/>
            <a:rect l="l" t="t" r="r" b="b"/>
            <a:pathLst>
              <a:path w="3445714" h="2897128">
                <a:moveTo>
                  <a:pt x="150922" y="0"/>
                </a:moveTo>
                <a:lnTo>
                  <a:pt x="3294792" y="0"/>
                </a:lnTo>
                <a:cubicBezTo>
                  <a:pt x="3378144" y="0"/>
                  <a:pt x="3445714" y="67570"/>
                  <a:pt x="3445714" y="150922"/>
                </a:cubicBezTo>
                <a:lnTo>
                  <a:pt x="3445714" y="2897128"/>
                </a:lnTo>
                <a:lnTo>
                  <a:pt x="0" y="2897128"/>
                </a:lnTo>
                <a:lnTo>
                  <a:pt x="0" y="150922"/>
                </a:lnTo>
                <a:cubicBezTo>
                  <a:pt x="0" y="67570"/>
                  <a:pt x="67570" y="0"/>
                  <a:pt x="150922" y="0"/>
                </a:cubicBezTo>
                <a:close/>
              </a:path>
            </a:pathLst>
          </a:custGeom>
          <a:ln w="50800" cap="sq" cmpd="dbl">
            <a:noFill/>
            <a:miter lim="800000"/>
          </a:ln>
          <a:effectLst/>
        </p:spPr>
      </p:pic>
      <p:pic>
        <p:nvPicPr>
          <p:cNvPr id="1026" name="Picture 2" descr="Top) Galileo&amp;#39;s original schematic diagram of his hydrostatic balance... |  Download Scientific Diagram">
            <a:extLst>
              <a:ext uri="{FF2B5EF4-FFF2-40B4-BE49-F238E27FC236}">
                <a16:creationId xmlns:a16="http://schemas.microsoft.com/office/drawing/2014/main" id="{54E1A825-647C-4454-B93F-750FDBE4FB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267" b="-4"/>
          <a:stretch/>
        </p:blipFill>
        <p:spPr bwMode="auto">
          <a:xfrm>
            <a:off x="7590936" y="4038604"/>
            <a:ext cx="3445714" cy="1752595"/>
          </a:xfrm>
          <a:custGeom>
            <a:avLst/>
            <a:gdLst/>
            <a:ahLst/>
            <a:cxnLst/>
            <a:rect l="l" t="t" r="r" b="b"/>
            <a:pathLst>
              <a:path w="3445714" h="1752595">
                <a:moveTo>
                  <a:pt x="0" y="0"/>
                </a:moveTo>
                <a:lnTo>
                  <a:pt x="3445714" y="0"/>
                </a:lnTo>
                <a:lnTo>
                  <a:pt x="3445714" y="1601673"/>
                </a:lnTo>
                <a:cubicBezTo>
                  <a:pt x="3445714" y="1685025"/>
                  <a:pt x="3378144" y="1752595"/>
                  <a:pt x="3294792" y="1752595"/>
                </a:cubicBezTo>
                <a:lnTo>
                  <a:pt x="150922" y="1752595"/>
                </a:lnTo>
                <a:cubicBezTo>
                  <a:pt x="67570" y="1752595"/>
                  <a:pt x="0" y="1685025"/>
                  <a:pt x="0" y="1601673"/>
                </a:cubicBezTo>
                <a:close/>
              </a:path>
            </a:pathLst>
          </a:custGeom>
          <a:noFill/>
          <a:ln w="50800" cap="sq" cmpd="dbl">
            <a:noFill/>
            <a:miter lim="800000"/>
          </a:ln>
          <a:effectLst/>
          <a:extLst>
            <a:ext uri="{909E8E84-426E-40DD-AFC4-6F175D3DCCD1}">
              <a14:hiddenFill xmlns:a14="http://schemas.microsoft.com/office/drawing/2010/main">
                <a:solidFill>
                  <a:srgbClr val="FFFFFF"/>
                </a:solidFill>
              </a14:hiddenFill>
            </a:ext>
          </a:extLst>
        </p:spPr>
      </p:pic>
      <p:sp>
        <p:nvSpPr>
          <p:cNvPr id="71" name="Freeform 28">
            <a:extLst>
              <a:ext uri="{FF2B5EF4-FFF2-40B4-BE49-F238E27FC236}">
                <a16:creationId xmlns:a16="http://schemas.microsoft.com/office/drawing/2014/main" id="{6AEB27FD-6BAD-467E-8921-2D60FB6C3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85" y="990599"/>
            <a:ext cx="3503733" cy="4800599"/>
          </a:xfrm>
          <a:custGeom>
            <a:avLst/>
            <a:gdLst>
              <a:gd name="connsiteX0" fmla="*/ 0 w 3503733"/>
              <a:gd name="connsiteY0" fmla="*/ 3048005 h 4800599"/>
              <a:gd name="connsiteX1" fmla="*/ 3503733 w 3503733"/>
              <a:gd name="connsiteY1" fmla="*/ 3048005 h 4800599"/>
              <a:gd name="connsiteX2" fmla="*/ 3503733 w 3503733"/>
              <a:gd name="connsiteY2" fmla="*/ 4614235 h 4800599"/>
              <a:gd name="connsiteX3" fmla="*/ 3317369 w 3503733"/>
              <a:gd name="connsiteY3" fmla="*/ 4800599 h 4800599"/>
              <a:gd name="connsiteX4" fmla="*/ 186364 w 3503733"/>
              <a:gd name="connsiteY4" fmla="*/ 4800599 h 4800599"/>
              <a:gd name="connsiteX5" fmla="*/ 0 w 3503733"/>
              <a:gd name="connsiteY5" fmla="*/ 4614235 h 4800599"/>
              <a:gd name="connsiteX6" fmla="*/ 186364 w 3503733"/>
              <a:gd name="connsiteY6" fmla="*/ 0 h 4800599"/>
              <a:gd name="connsiteX7" fmla="*/ 3317369 w 3503733"/>
              <a:gd name="connsiteY7" fmla="*/ 0 h 4800599"/>
              <a:gd name="connsiteX8" fmla="*/ 3503733 w 3503733"/>
              <a:gd name="connsiteY8" fmla="*/ 186364 h 4800599"/>
              <a:gd name="connsiteX9" fmla="*/ 3503733 w 3503733"/>
              <a:gd name="connsiteY9" fmla="*/ 2897129 h 4800599"/>
              <a:gd name="connsiteX10" fmla="*/ 0 w 3503733"/>
              <a:gd name="connsiteY10" fmla="*/ 2897129 h 4800599"/>
              <a:gd name="connsiteX11" fmla="*/ 0 w 3503733"/>
              <a:gd name="connsiteY11" fmla="*/ 186364 h 4800599"/>
              <a:gd name="connsiteX12" fmla="*/ 186364 w 3503733"/>
              <a:gd name="connsiteY12" fmla="*/ 0 h 480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3733" h="4800599">
                <a:moveTo>
                  <a:pt x="0" y="3048005"/>
                </a:moveTo>
                <a:lnTo>
                  <a:pt x="3503733" y="3048005"/>
                </a:lnTo>
                <a:lnTo>
                  <a:pt x="3503733" y="4614235"/>
                </a:lnTo>
                <a:cubicBezTo>
                  <a:pt x="3503733" y="4717161"/>
                  <a:pt x="3420295" y="4800599"/>
                  <a:pt x="3317369" y="4800599"/>
                </a:cubicBezTo>
                <a:lnTo>
                  <a:pt x="186364" y="4800599"/>
                </a:lnTo>
                <a:cubicBezTo>
                  <a:pt x="83438" y="4800599"/>
                  <a:pt x="0" y="4717161"/>
                  <a:pt x="0" y="4614235"/>
                </a:cubicBezTo>
                <a:close/>
                <a:moveTo>
                  <a:pt x="186364" y="0"/>
                </a:moveTo>
                <a:lnTo>
                  <a:pt x="3317369" y="0"/>
                </a:lnTo>
                <a:cubicBezTo>
                  <a:pt x="3420295" y="0"/>
                  <a:pt x="3503733" y="83438"/>
                  <a:pt x="3503733" y="186364"/>
                </a:cubicBezTo>
                <a:lnTo>
                  <a:pt x="3503733" y="2897129"/>
                </a:lnTo>
                <a:lnTo>
                  <a:pt x="0" y="2897129"/>
                </a:lnTo>
                <a:lnTo>
                  <a:pt x="0" y="186364"/>
                </a:lnTo>
                <a:cubicBezTo>
                  <a:pt x="0" y="83438"/>
                  <a:pt x="83438" y="0"/>
                  <a:pt x="186364" y="0"/>
                </a:cubicBezTo>
                <a:close/>
              </a:path>
            </a:pathLst>
          </a:cu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21242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DA8C0-9764-4E98-A9EB-E7154B3980BB}"/>
              </a:ext>
            </a:extLst>
          </p:cNvPr>
          <p:cNvSpPr>
            <a:spLocks noGrp="1"/>
          </p:cNvSpPr>
          <p:nvPr>
            <p:ph type="title"/>
          </p:nvPr>
        </p:nvSpPr>
        <p:spPr/>
        <p:txBody>
          <a:bodyPr/>
          <a:lstStyle/>
          <a:p>
            <a:r>
              <a:rPr lang="en-US" dirty="0"/>
              <a:t>“Two new Sciences” (1638)</a:t>
            </a:r>
          </a:p>
        </p:txBody>
      </p:sp>
      <p:sp>
        <p:nvSpPr>
          <p:cNvPr id="3" name="Content Placeholder 2">
            <a:extLst>
              <a:ext uri="{FF2B5EF4-FFF2-40B4-BE49-F238E27FC236}">
                <a16:creationId xmlns:a16="http://schemas.microsoft.com/office/drawing/2014/main" id="{2E82869A-D7C2-4C81-A3AF-C42411411F6A}"/>
              </a:ext>
            </a:extLst>
          </p:cNvPr>
          <p:cNvSpPr>
            <a:spLocks noGrp="1"/>
          </p:cNvSpPr>
          <p:nvPr>
            <p:ph idx="1"/>
          </p:nvPr>
        </p:nvSpPr>
        <p:spPr/>
        <p:txBody>
          <a:bodyPr/>
          <a:lstStyle/>
          <a:p>
            <a:r>
              <a:rPr lang="en-US" dirty="0"/>
              <a:t>The Problem of Scaling</a:t>
            </a:r>
          </a:p>
          <a:p>
            <a:r>
              <a:rPr lang="en-US" dirty="0"/>
              <a:t>Critique of Aristotle’s Law of Fall</a:t>
            </a:r>
          </a:p>
          <a:p>
            <a:r>
              <a:rPr lang="en-US" dirty="0"/>
              <a:t>The Pendulum</a:t>
            </a:r>
          </a:p>
          <a:p>
            <a:r>
              <a:rPr lang="en-US" dirty="0"/>
              <a:t>The Mathematics of Strength, Size, and Weight</a:t>
            </a:r>
          </a:p>
          <a:p>
            <a:r>
              <a:rPr lang="en-US" dirty="0"/>
              <a:t>A New Science of Motion</a:t>
            </a:r>
          </a:p>
          <a:p>
            <a:r>
              <a:rPr lang="en-US" dirty="0"/>
              <a:t>Definition of Uniform Acceleration</a:t>
            </a:r>
          </a:p>
          <a:p>
            <a:r>
              <a:rPr lang="en-US" dirty="0"/>
              <a:t>Law of Falling Bodies</a:t>
            </a:r>
          </a:p>
          <a:p>
            <a:r>
              <a:rPr lang="en-US" dirty="0"/>
              <a:t>The Parabolic Path of Projectiles</a:t>
            </a:r>
          </a:p>
        </p:txBody>
      </p:sp>
    </p:spTree>
    <p:extLst>
      <p:ext uri="{BB962C8B-B14F-4D97-AF65-F5344CB8AC3E}">
        <p14:creationId xmlns:p14="http://schemas.microsoft.com/office/powerpoint/2010/main" val="4168502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039D9-4451-4A50-A295-CDF0D22805CC}"/>
              </a:ext>
            </a:extLst>
          </p:cNvPr>
          <p:cNvSpPr>
            <a:spLocks noGrp="1"/>
          </p:cNvSpPr>
          <p:nvPr>
            <p:ph type="title"/>
          </p:nvPr>
        </p:nvSpPr>
        <p:spPr/>
        <p:txBody>
          <a:bodyPr/>
          <a:lstStyle/>
          <a:p>
            <a:r>
              <a:rPr lang="en-US" dirty="0"/>
              <a:t>Law of falling bodies</a:t>
            </a:r>
          </a:p>
        </p:txBody>
      </p:sp>
      <p:sp>
        <p:nvSpPr>
          <p:cNvPr id="3" name="Content Placeholder 2">
            <a:extLst>
              <a:ext uri="{FF2B5EF4-FFF2-40B4-BE49-F238E27FC236}">
                <a16:creationId xmlns:a16="http://schemas.microsoft.com/office/drawing/2014/main" id="{750FC438-B601-4D8F-8F7F-98C9A2735A7A}"/>
              </a:ext>
            </a:extLst>
          </p:cNvPr>
          <p:cNvSpPr>
            <a:spLocks noGrp="1"/>
          </p:cNvSpPr>
          <p:nvPr>
            <p:ph idx="1"/>
          </p:nvPr>
        </p:nvSpPr>
        <p:spPr>
          <a:xfrm>
            <a:off x="685801" y="1115296"/>
            <a:ext cx="10131425" cy="3649133"/>
          </a:xfrm>
        </p:spPr>
        <p:txBody>
          <a:bodyPr/>
          <a:lstStyle/>
          <a:p>
            <a:pPr marL="0" indent="0">
              <a:buNone/>
            </a:pPr>
            <a:r>
              <a:rPr lang="en-US" dirty="0"/>
              <a:t>Set out to prove what he considered obvious:</a:t>
            </a:r>
          </a:p>
          <a:p>
            <a:pPr marL="0" indent="0">
              <a:buNone/>
            </a:pPr>
            <a:r>
              <a:rPr lang="en-US" dirty="0"/>
              <a:t>“</a:t>
            </a:r>
            <a:r>
              <a:rPr lang="en-US" sz="1800" dirty="0">
                <a:effectLst/>
                <a:latin typeface="Calibri" panose="020F0502020204030204" pitchFamily="34" charset="0"/>
                <a:ea typeface="Calibri" panose="020F0502020204030204" pitchFamily="34" charset="0"/>
                <a:cs typeface="Times New Roman" panose="02020603050405020304" pitchFamily="18" charset="0"/>
              </a:rPr>
              <a:t>If a body falls freely along smooth planes inclined at any angle whatsoever but of the same height, the speeds which it has when reaching the bottom are equal, provided that all impediments are removed.”</a:t>
            </a: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Picture 3" descr="A picture containing diagram&#10;&#10;Description automatically generated">
            <a:extLst>
              <a:ext uri="{FF2B5EF4-FFF2-40B4-BE49-F238E27FC236}">
                <a16:creationId xmlns:a16="http://schemas.microsoft.com/office/drawing/2014/main" id="{B04D1D6F-1AD6-4AF1-89EB-D8DA16887557}"/>
              </a:ext>
            </a:extLst>
          </p:cNvPr>
          <p:cNvPicPr>
            <a:picLocks noChangeAspect="1"/>
          </p:cNvPicPr>
          <p:nvPr/>
        </p:nvPicPr>
        <p:blipFill>
          <a:blip r:embed="rId2"/>
          <a:stretch>
            <a:fillRect/>
          </a:stretch>
        </p:blipFill>
        <p:spPr>
          <a:xfrm>
            <a:off x="4281907" y="3519681"/>
            <a:ext cx="3628185" cy="2728719"/>
          </a:xfrm>
          <a:prstGeom prst="rect">
            <a:avLst/>
          </a:prstGeom>
        </p:spPr>
      </p:pic>
    </p:spTree>
    <p:extLst>
      <p:ext uri="{BB962C8B-B14F-4D97-AF65-F5344CB8AC3E}">
        <p14:creationId xmlns:p14="http://schemas.microsoft.com/office/powerpoint/2010/main" val="1612693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1E262-8FCC-4573-A29A-E87B03666661}"/>
              </a:ext>
            </a:extLst>
          </p:cNvPr>
          <p:cNvSpPr>
            <a:spLocks noGrp="1"/>
          </p:cNvSpPr>
          <p:nvPr>
            <p:ph type="title"/>
          </p:nvPr>
        </p:nvSpPr>
        <p:spPr/>
        <p:txBody>
          <a:bodyPr/>
          <a:lstStyle/>
          <a:p>
            <a:r>
              <a:rPr lang="en-US" dirty="0"/>
              <a:t>Law of falling bodies</a:t>
            </a:r>
          </a:p>
        </p:txBody>
      </p:sp>
      <p:sp>
        <p:nvSpPr>
          <p:cNvPr id="4" name="TextBox 3">
            <a:extLst>
              <a:ext uri="{FF2B5EF4-FFF2-40B4-BE49-F238E27FC236}">
                <a16:creationId xmlns:a16="http://schemas.microsoft.com/office/drawing/2014/main" id="{DA3BFC60-016F-4088-AF55-9581CDC59DA6}"/>
              </a:ext>
            </a:extLst>
          </p:cNvPr>
          <p:cNvSpPr txBox="1"/>
          <p:nvPr/>
        </p:nvSpPr>
        <p:spPr>
          <a:xfrm>
            <a:off x="685801" y="1604202"/>
            <a:ext cx="9493561" cy="923330"/>
          </a:xfrm>
          <a:prstGeom prst="rect">
            <a:avLst/>
          </a:prstGeom>
          <a:noFill/>
        </p:spPr>
        <p:txBody>
          <a:bodyPr wrap="none" rtlCol="0">
            <a:spAutoFit/>
          </a:bodyPr>
          <a:lstStyle/>
          <a:p>
            <a:r>
              <a:rPr lang="en-US" dirty="0"/>
              <a:t>Defined Uniform Motion as: “</a:t>
            </a:r>
            <a:r>
              <a:rPr lang="en-US" sz="1800" dirty="0">
                <a:effectLst/>
                <a:latin typeface="Calibri" panose="020F0502020204030204" pitchFamily="34" charset="0"/>
                <a:ea typeface="Calibri" panose="020F0502020204030204" pitchFamily="34" charset="0"/>
                <a:cs typeface="Times New Roman" panose="02020603050405020304" pitchFamily="18" charset="0"/>
              </a:rPr>
              <a:t>A motion is said to be uniformly accelerated when, starting from rest,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it acquires equal increments of speed during equal time intervals.”</a:t>
            </a:r>
          </a:p>
          <a:p>
            <a:endParaRPr lang="en-US" dirty="0"/>
          </a:p>
        </p:txBody>
      </p:sp>
      <p:sp>
        <p:nvSpPr>
          <p:cNvPr id="5" name="TextBox 4">
            <a:extLst>
              <a:ext uri="{FF2B5EF4-FFF2-40B4-BE49-F238E27FC236}">
                <a16:creationId xmlns:a16="http://schemas.microsoft.com/office/drawing/2014/main" id="{7347F77D-9C8F-4BD7-ADB8-DB6B5408C28D}"/>
              </a:ext>
            </a:extLst>
          </p:cNvPr>
          <p:cNvSpPr txBox="1"/>
          <p:nvPr/>
        </p:nvSpPr>
        <p:spPr>
          <a:xfrm>
            <a:off x="685801" y="2689412"/>
            <a:ext cx="9493561" cy="2616101"/>
          </a:xfrm>
          <a:prstGeom prst="rect">
            <a:avLst/>
          </a:prstGeom>
          <a:noFill/>
        </p:spPr>
        <p:txBody>
          <a:bodyPr wrap="square" rtlCol="0">
            <a:spAutoFit/>
          </a:bodyPr>
          <a:lstStyle/>
          <a:p>
            <a:r>
              <a:rPr lang="en-US" sz="2400" b="1" dirty="0">
                <a:effectLst/>
                <a:latin typeface="Calibri" panose="020F0502020204030204" pitchFamily="34" charset="0"/>
                <a:ea typeface="Calibri" panose="020F0502020204030204" pitchFamily="34" charset="0"/>
                <a:cs typeface="Times New Roman" panose="02020603050405020304" pitchFamily="18" charset="0"/>
              </a:rPr>
              <a:t>Theorem 1, Proposition 1: </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The time in which any space is traversed by a body starting from rest and</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uniformly accelerated is equal to the time in which that same space would be traversed by the same body moving at a uniform speed whose value is one-half the highest and final speed reached during the previous</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uniformly accelerated motion.</a:t>
            </a:r>
          </a:p>
          <a:p>
            <a:endParaRPr lang="en-US" sz="2000" dirty="0"/>
          </a:p>
        </p:txBody>
      </p:sp>
    </p:spTree>
    <p:extLst>
      <p:ext uri="{BB962C8B-B14F-4D97-AF65-F5344CB8AC3E}">
        <p14:creationId xmlns:p14="http://schemas.microsoft.com/office/powerpoint/2010/main" val="2984305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432DA31-8308-4F44-87C4-068169AA4D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1BA8F691-08E0-49E6-A8A8-2F892DE01826}"/>
              </a:ext>
            </a:extLst>
          </p:cNvPr>
          <p:cNvSpPr>
            <a:spLocks noGrp="1"/>
          </p:cNvSpPr>
          <p:nvPr>
            <p:ph type="title"/>
          </p:nvPr>
        </p:nvSpPr>
        <p:spPr>
          <a:xfrm>
            <a:off x="487098" y="1262213"/>
            <a:ext cx="4513792" cy="2819398"/>
          </a:xfrm>
        </p:spPr>
        <p:txBody>
          <a:bodyPr vert="horz" lIns="91440" tIns="45720" rIns="91440" bIns="45720" rtlCol="0" anchor="b">
            <a:normAutofit/>
          </a:bodyPr>
          <a:lstStyle/>
          <a:p>
            <a:pPr algn="r"/>
            <a:r>
              <a:rPr lang="en-US" sz="4800" dirty="0"/>
              <a:t>Proof</a:t>
            </a:r>
          </a:p>
        </p:txBody>
      </p:sp>
      <p:sp>
        <p:nvSpPr>
          <p:cNvPr id="11" name="Freeform 5">
            <a:extLst>
              <a:ext uri="{FF2B5EF4-FFF2-40B4-BE49-F238E27FC236}">
                <a16:creationId xmlns:a16="http://schemas.microsoft.com/office/drawing/2014/main" id="{FF1A693B-B01F-495D-B7C3-A8A32FABD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3" name="Freeform 14">
            <a:extLst>
              <a:ext uri="{FF2B5EF4-FFF2-40B4-BE49-F238E27FC236}">
                <a16:creationId xmlns:a16="http://schemas.microsoft.com/office/drawing/2014/main" id="{42EA3D89-AA8F-4B30-BD32-689BC08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8560822-202F-44A1-8AD0-4DFA0B9788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6" name="Straight Connector 15">
              <a:extLst>
                <a:ext uri="{FF2B5EF4-FFF2-40B4-BE49-F238E27FC236}">
                  <a16:creationId xmlns:a16="http://schemas.microsoft.com/office/drawing/2014/main" id="{F6819FEB-3028-4930-BB95-4DF764A291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9F751C-6659-4D1E-92FD-F653077543E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D2BF8AC-7D53-4998-8B45-DDA32D624F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C5B4D07-C909-48CD-A1B0-D48FD4D9B0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8043747-57B7-424E-81AA-F86746B46E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091A125-4718-4F53-81E7-7DD538EF25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4490403-923C-4FBB-B4B5-9708272E78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1AF7DE2-46D4-4A1A-8502-679599FAA1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AF0E1CC-1975-466F-9B4D-9727ECE1CB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DF1D877-8EFC-4F1B-A677-51DE12C748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7BC62A0-A1B6-4F2C-A7D7-6DDE86ED34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DD51015-48F8-4C3D-A4CE-D9A9F52CBF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C8DF23A-8AC4-4AB0-89CF-DC73E1958E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9F8B4E1-78B6-497E-ACAF-4EAF766F16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DC6E287-A402-4B78-B9DE-59A55DEA42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F1FD36A-C6E2-4FAD-A06A-17C2826DC7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98148C8-561B-41C5-B84D-9038A55FF6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E1BA28-1C9D-4B6A-8610-6EED517A21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56D590-837C-4B34-AD19-BB4200B120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26A8CDB-67AB-41B4-9D28-BB0A3D2958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CE0B0B9-59BC-4F11-8D94-F395B1F84B0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84D4EEB-3A53-40A0-B4CB-9D0CC6FC10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73CEA0B-0FD7-469F-BFEB-12DEE7C9EC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A16A0F7-B0E9-4216-A538-A000F19FCA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2F049B-0BE4-4AE2-ABF4-D604BE5B52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AA867C9-DE9A-4405-8E53-AC18CCEE77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88425B5-1685-4D9F-87AA-213D8596F4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F675449-5E54-4703-A333-7C844C69CB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85F835A-372F-42AB-A530-928AC447F07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68D73EC-6E94-474A-95AE-0DF8F01A3B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CD7A246-2853-41AC-AEBA-B812D2DA5BF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EC8E081-AEE0-4D38-A497-DAE57B9C57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EDFBE0B-3ABF-4BFB-A687-82C67B5890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B06B412-2CD5-479C-9885-1D6B02E5C8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F49912C-3259-4D0B-AB19-33BC8EA827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DD0A671-A77D-4985-8C1C-F7D735D9A2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1791C46-32E4-4EA5-BCD1-6C91768729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84802A4-337B-4DEE-935B-E5F9C0FA2E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18A605A-F0CB-4C95-B35C-187301ECAD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4BBF6C9-9BE3-4B76-969D-FCC5846CB5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F940DB1-E3A8-4445-B07A-DB784F68D6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B42900D-37AA-4CC9-A27D-35327F49D1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01FC7C9-6B6B-4D53-B616-5509384E50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5BBD75B-7F19-4752-A6BD-1642C987C3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8099A3D-93D4-47B2-BC23-8DB271983A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4A144D2-82FB-4610-ABA1-B9FBD73913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782A9D6-5B2B-47A8-AB6D-7A5C6163CDF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4D4EB4F-C925-4F2D-A620-1588FC290D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0104374-7C09-4324-B491-1E6EA7658E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82E5189-2C41-4C43-B8EC-13E0ACF46F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5DADB3E-0B98-443D-9A49-BBC833BF368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883516F-515E-4DBE-A2EB-0500F413AD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A34DACD-FEC2-494D-A789-C09F9A2B58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7D83997-606B-41D3-9439-E2D41C784F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30A759-F1D3-4894-AC5E-96686CBD70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5599209-8D45-463F-A6C3-95AC93BC47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D0DD26B-6FDE-4C29-A30B-903D439BE2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1479C92-3879-47DD-9741-AD21E38734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B70162F-223D-4EB1-9505-35D2AB612F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D4B954B-C564-4F7B-8B86-5E2336FF9F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2E90741-9F35-41E1-BF27-FBC92A75D7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08E2D2E8-098F-44DD-B4D6-D7514EB728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376E433-9794-487F-9D24-65C61C4010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971FF63-F764-417E-8C5D-B6FB5205AA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333B6C0-D004-4DF4-A04D-6BE5BB8562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4BD1ECB-7B27-4957-9983-E91CAA5CE0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F4CFF6C-2989-4090-BAE6-A14B3B855D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87DB52A-D2E0-40E4-9419-EA35343EC7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8D20BB4-F6E3-4D47-B94E-E3431DA393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0728C10-A418-4572-9383-B5EF0A106E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C9E6DDC-9AD5-4EC0-8300-494012BEA3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CE0F0A0-5FD7-4A21-B839-69241D58A1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E29FDB8-240A-41E1-B846-0C9D20B0F9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CE05712F-D9DC-499D-8805-38FDC2D0C0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B87446A-0ADE-4BB1-AE78-7146B26763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8188F5D-F806-47EF-9225-C9B1A0AD450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2270029-B1B7-43AD-B34D-9B7AA9742B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8013433-8074-40C7-812C-8A1B61DEFA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4" name="Picture 3" descr="A picture containing text, shoji&#10;&#10;Description automatically generated">
            <a:extLst>
              <a:ext uri="{FF2B5EF4-FFF2-40B4-BE49-F238E27FC236}">
                <a16:creationId xmlns:a16="http://schemas.microsoft.com/office/drawing/2014/main" id="{BD4E6744-13E4-4F97-B449-E3110D6C658A}"/>
              </a:ext>
            </a:extLst>
          </p:cNvPr>
          <p:cNvPicPr>
            <a:picLocks noChangeAspect="1"/>
          </p:cNvPicPr>
          <p:nvPr/>
        </p:nvPicPr>
        <p:blipFill>
          <a:blip r:embed="rId4"/>
          <a:stretch>
            <a:fillRect/>
          </a:stretch>
        </p:blipFill>
        <p:spPr>
          <a:xfrm>
            <a:off x="7803300" y="1412414"/>
            <a:ext cx="2671160" cy="4929505"/>
          </a:xfrm>
          <a:prstGeom prst="rect">
            <a:avLst/>
          </a:prstGeom>
        </p:spPr>
      </p:pic>
    </p:spTree>
    <p:extLst>
      <p:ext uri="{BB962C8B-B14F-4D97-AF65-F5344CB8AC3E}">
        <p14:creationId xmlns:p14="http://schemas.microsoft.com/office/powerpoint/2010/main" val="2629164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D3295-11EA-43AF-8B57-D686271B9E18}"/>
              </a:ext>
            </a:extLst>
          </p:cNvPr>
          <p:cNvSpPr>
            <a:spLocks noGrp="1"/>
          </p:cNvSpPr>
          <p:nvPr>
            <p:ph type="title"/>
          </p:nvPr>
        </p:nvSpPr>
        <p:spPr>
          <a:xfrm>
            <a:off x="685801" y="390461"/>
            <a:ext cx="6282266" cy="1456267"/>
          </a:xfrm>
        </p:spPr>
        <p:txBody>
          <a:bodyPr>
            <a:normAutofit/>
          </a:bodyPr>
          <a:lstStyle/>
          <a:p>
            <a:r>
              <a:rPr lang="en-US" dirty="0"/>
              <a:t>Further Proofs</a:t>
            </a:r>
          </a:p>
        </p:txBody>
      </p:sp>
      <p:sp>
        <p:nvSpPr>
          <p:cNvPr id="3" name="Content Placeholder 2">
            <a:extLst>
              <a:ext uri="{FF2B5EF4-FFF2-40B4-BE49-F238E27FC236}">
                <a16:creationId xmlns:a16="http://schemas.microsoft.com/office/drawing/2014/main" id="{42D22B39-AF0B-4C39-B565-E73DBF383455}"/>
              </a:ext>
            </a:extLst>
          </p:cNvPr>
          <p:cNvSpPr>
            <a:spLocks noGrp="1"/>
          </p:cNvSpPr>
          <p:nvPr>
            <p:ph idx="1"/>
          </p:nvPr>
        </p:nvSpPr>
        <p:spPr>
          <a:xfrm>
            <a:off x="685801" y="1846728"/>
            <a:ext cx="9336739" cy="5011271"/>
          </a:xfrm>
        </p:spPr>
        <p:txBody>
          <a:bodyPr>
            <a:noAutofit/>
          </a:bodyPr>
          <a:lstStyle/>
          <a:p>
            <a:pPr marL="0" marR="0">
              <a:lnSpc>
                <a:spcPct val="90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Theorem 2, Proposition 2: If a body falls from rest with a uniformly accelerated motion, then the spaces traversed are to each other as the squares of the time intervals employed in traversing them.</a:t>
            </a:r>
          </a:p>
          <a:p>
            <a:pPr marL="0" marR="0" indent="0">
              <a:lnSpc>
                <a:spcPct val="90000"/>
              </a:lnSpc>
              <a:spcBef>
                <a:spcPts val="0"/>
              </a:spcBef>
              <a:spcAft>
                <a:spcPts val="80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90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Corollary 1: Hence it is clear that if we take any number of consecutive equal intervals of time, counting from the beginning of the motion, such as AD, DE, EF, FG, in which the spaces HL, LM, MN, NI are traversed, these spaces will bear to one another the same ratio as the series of odd numbers, 1, 3, 5, 7.</a:t>
            </a:r>
          </a:p>
          <a:p>
            <a:pPr marL="0" marR="0" indent="0">
              <a:lnSpc>
                <a:spcPct val="90000"/>
              </a:lnSpc>
              <a:spcBef>
                <a:spcPts val="0"/>
              </a:spcBef>
              <a:spcAft>
                <a:spcPts val="80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90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Corollary 2: Secondly, it follows that, starting from any initial point, if we take any two distances, traversed in any time intervals whatsoever, these time intervals bear to one another the same ratio as one of the distances to the mean proportional of the two distances.</a:t>
            </a:r>
          </a:p>
          <a:p>
            <a:pPr marL="0" marR="0" indent="0">
              <a:lnSpc>
                <a:spcPct val="90000"/>
              </a:lnSpc>
              <a:spcBef>
                <a:spcPts val="0"/>
              </a:spcBef>
              <a:spcAft>
                <a:spcPts val="80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90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Scholium: The above corollary has been proven for the case of vertical fall. But it holds also for planes inclined at any angle; for it is to be assumed that along these planes the velocity increases in the same ratio, that is, in proportion to the time, or, if you prefer, as the series of natural numbers.</a:t>
            </a:r>
          </a:p>
          <a:p>
            <a:pPr>
              <a:lnSpc>
                <a:spcPct val="90000"/>
              </a:lnSpc>
            </a:pPr>
            <a:endParaRPr lang="en-US" dirty="0"/>
          </a:p>
        </p:txBody>
      </p:sp>
      <p:pic>
        <p:nvPicPr>
          <p:cNvPr id="4" name="Picture 3" descr="A picture containing antenna&#10;&#10;Description automatically generated">
            <a:extLst>
              <a:ext uri="{FF2B5EF4-FFF2-40B4-BE49-F238E27FC236}">
                <a16:creationId xmlns:a16="http://schemas.microsoft.com/office/drawing/2014/main" id="{7D73259A-5E3A-49BF-B68E-F1F1CE350BD3}"/>
              </a:ext>
            </a:extLst>
          </p:cNvPr>
          <p:cNvPicPr>
            <a:picLocks noChangeAspect="1"/>
          </p:cNvPicPr>
          <p:nvPr/>
        </p:nvPicPr>
        <p:blipFill>
          <a:blip r:embed="rId3"/>
          <a:stretch>
            <a:fillRect/>
          </a:stretch>
        </p:blipFill>
        <p:spPr>
          <a:xfrm>
            <a:off x="10356932" y="1187825"/>
            <a:ext cx="1356168" cy="4800599"/>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390313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TM03457452[[fn=Celestial]]</Template>
  <TotalTime>1026</TotalTime>
  <Words>787</Words>
  <Application>Microsoft Office PowerPoint</Application>
  <PresentationFormat>Widescreen</PresentationFormat>
  <Paragraphs>79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Symbol</vt:lpstr>
      <vt:lpstr>Celestial</vt:lpstr>
      <vt:lpstr>“Mathematics is the alphabet with which god has written the universe”</vt:lpstr>
      <vt:lpstr>Early life</vt:lpstr>
      <vt:lpstr>Education</vt:lpstr>
      <vt:lpstr>Recognition</vt:lpstr>
      <vt:lpstr>“Two new Sciences” (1638)</vt:lpstr>
      <vt:lpstr>Law of falling bodies</vt:lpstr>
      <vt:lpstr>Law of falling bodies</vt:lpstr>
      <vt:lpstr>Proof</vt:lpstr>
      <vt:lpstr>Further Proofs</vt:lpstr>
      <vt:lpstr>Finally able to prove what he set out to</vt:lpstr>
      <vt:lpstr>Last hints</vt:lpstr>
      <vt:lpstr>WHO AM I?</vt:lpstr>
      <vt:lpstr>GALILEO GALILEI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is the alphabet with which god has written the universe”</dc:title>
  <dc:creator> </dc:creator>
  <cp:lastModifiedBy> </cp:lastModifiedBy>
  <cp:revision>1</cp:revision>
  <dcterms:created xsi:type="dcterms:W3CDTF">2021-12-07T00:46:05Z</dcterms:created>
  <dcterms:modified xsi:type="dcterms:W3CDTF">2021-12-07T17:52:55Z</dcterms:modified>
</cp:coreProperties>
</file>