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ourgette" panose="02000603070400060004" pitchFamily="2" charset="77"/>
      <p:regular r:id="rId16"/>
    </p:embeddedFont>
    <p:embeddedFont>
      <p:font typeface="Cousine" panose="02070409020205020404" pitchFamily="49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>
      <p:cViewPr varScale="1">
        <p:scale>
          <a:sx n="159" d="100"/>
          <a:sy n="159" d="100"/>
        </p:scale>
        <p:origin x="2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680bf184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0680bf184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680bf184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680bf184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664ce935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0664ce935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0664ce935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0664ce935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661e41f2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661e41f2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661e41f2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661e41f2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661e41f2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661e41f21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661e41f2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0661e41f2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661e41f2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0661e41f2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661e41f2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661e41f2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0664ce935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0664ce935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664ce935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664ce935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1F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1F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gette"/>
              <a:buNone/>
              <a:defRPr sz="2800">
                <a:solidFill>
                  <a:schemeClr val="dk1"/>
                </a:solidFill>
                <a:latin typeface="Courgette"/>
                <a:ea typeface="Courgette"/>
                <a:cs typeface="Courgette"/>
                <a:sym typeface="Courgett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sine"/>
              <a:buChar char="●"/>
              <a:defRPr sz="1800">
                <a:solidFill>
                  <a:schemeClr val="dk2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sine"/>
              <a:buChar char="○"/>
              <a:defRPr>
                <a:solidFill>
                  <a:schemeClr val="dk2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sine"/>
              <a:buChar char="■"/>
              <a:defRPr>
                <a:solidFill>
                  <a:schemeClr val="dk2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sine"/>
              <a:buChar char="●"/>
              <a:defRPr>
                <a:solidFill>
                  <a:schemeClr val="dk2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sine"/>
              <a:buChar char="○"/>
              <a:defRPr>
                <a:solidFill>
                  <a:schemeClr val="dk2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sine"/>
              <a:buChar char="■"/>
              <a:defRPr>
                <a:solidFill>
                  <a:schemeClr val="dk2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sine"/>
              <a:buChar char="●"/>
              <a:defRPr>
                <a:solidFill>
                  <a:schemeClr val="dk2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sine"/>
              <a:buChar char="○"/>
              <a:defRPr>
                <a:solidFill>
                  <a:schemeClr val="dk2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usine"/>
              <a:buChar char="■"/>
              <a:defRPr>
                <a:solidFill>
                  <a:schemeClr val="dk2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lframcloud.com/obj/user-e57fdc7a-843a-48ba-8e5d-7bf5f8581c8b/adathemedmathexploration/bernoullinumbers.nb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mathworld.wolfram.com/BernoulliNumber.html" TargetMode="External"/><Relationship Id="rId4" Type="http://schemas.openxmlformats.org/officeDocument/2006/relationships/hyperlink" Target="https://findingada.com/blog/2016/10/09/explore-ada-lovelaces-bernoulli-program-with-wolfra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.desmos.com/activitybuilder/custom/61aef27677031351e85ecfb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She walks in beauty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-- Diary of AAB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8071" y="0"/>
            <a:ext cx="734785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311700" y="934375"/>
            <a:ext cx="8520600" cy="3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“[The Analytical Engine] can do whatever we know how to order it to perform. It can follow analysis; but it has no power of anticipating any analytical relations or truths.”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8097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you ready for a game?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sources if you are interested ...</a:t>
            </a:r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</a:rPr>
              <a:t>Make sure you unblock the urls</a:t>
            </a:r>
            <a:endParaRPr sz="1600">
              <a:solidFill>
                <a:schemeClr val="accent3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sz="1400" u="sng">
                <a:solidFill>
                  <a:schemeClr val="accent5"/>
                </a:solidFill>
                <a:highlight>
                  <a:schemeClr val="accent5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https://www.wolframcloud.com/obj/user-e57fdc7a-843a-48ba-8e5d-7bf5f8581c8b/adathemedmathexploration/bernoullinumbers.nb</a:t>
            </a:r>
            <a:r>
              <a:rPr lang="en" sz="1400">
                <a:solidFill>
                  <a:schemeClr val="accent5"/>
                </a:solidFill>
                <a:highlight>
                  <a:schemeClr val="accent5"/>
                </a:highlight>
              </a:rPr>
              <a:t> </a:t>
            </a:r>
            <a:endParaRPr sz="1400">
              <a:solidFill>
                <a:schemeClr val="accent5"/>
              </a:solidFill>
              <a:highlight>
                <a:schemeClr val="accent5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sz="1400" u="sng">
                <a:solidFill>
                  <a:schemeClr val="accent5"/>
                </a:solidFill>
                <a:highlight>
                  <a:schemeClr val="accent5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https://findingada.com/blog/2016/10/09/explore-ada-lovelaces-bernoulli-program-with-wolfram/</a:t>
            </a:r>
            <a:r>
              <a:rPr lang="en" sz="1400">
                <a:solidFill>
                  <a:schemeClr val="accent5"/>
                </a:solidFill>
                <a:highlight>
                  <a:schemeClr val="accent5"/>
                </a:highlight>
              </a:rPr>
              <a:t> </a:t>
            </a:r>
            <a:endParaRPr sz="1400">
              <a:solidFill>
                <a:schemeClr val="accent5"/>
              </a:solidFill>
              <a:highlight>
                <a:schemeClr val="accent5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sz="1400" u="sng">
                <a:solidFill>
                  <a:schemeClr val="hlink"/>
                </a:solidFill>
                <a:highlight>
                  <a:schemeClr val="accent5"/>
                </a:highlight>
                <a:hlinkClick r:id="rId5"/>
              </a:rPr>
              <a:t>https://mathworld.wolfram.com/BernoulliNumber.html</a:t>
            </a:r>
            <a:endParaRPr sz="1400">
              <a:solidFill>
                <a:schemeClr val="accent5"/>
              </a:solidFill>
              <a:highlight>
                <a:schemeClr val="accent5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sz="1400">
                <a:solidFill>
                  <a:schemeClr val="accent5"/>
                </a:solidFill>
                <a:highlight>
                  <a:schemeClr val="accent5"/>
                </a:highlight>
              </a:rPr>
              <a:t>https://www.youtube.com/watch?v=s6-lN62Q_z8</a:t>
            </a:r>
            <a:endParaRPr sz="1400">
              <a:solidFill>
                <a:schemeClr val="accent5"/>
              </a:solidFill>
              <a:highlight>
                <a:schemeClr val="accent5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Once upon a time... 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421350" y="1680847"/>
            <a:ext cx="2772600" cy="739800"/>
          </a:xfrm>
          <a:prstGeom prst="rect">
            <a:avLst/>
          </a:prstGeom>
          <a:solidFill>
            <a:srgbClr val="79A9AB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AEFE6"/>
                </a:solidFill>
                <a:latin typeface="Cousine"/>
                <a:ea typeface="Cousine"/>
                <a:cs typeface="Cousine"/>
                <a:sym typeface="Cousine"/>
              </a:rPr>
              <a:t>Marriage of Mom and Dad</a:t>
            </a:r>
            <a:endParaRPr sz="1900" b="1">
              <a:solidFill>
                <a:srgbClr val="FAEFE6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18800" y="1199947"/>
            <a:ext cx="27705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DDA14B"/>
                </a:solidFill>
                <a:latin typeface="Courgette"/>
                <a:ea typeface="Courgette"/>
                <a:cs typeface="Courgette"/>
                <a:sym typeface="Courgette"/>
              </a:rPr>
              <a:t>2 January 1815</a:t>
            </a:r>
            <a:endParaRPr sz="2100" b="1">
              <a:solidFill>
                <a:srgbClr val="DDA14B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22200" y="2438964"/>
            <a:ext cx="2770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ourgette"/>
                <a:ea typeface="Courgette"/>
                <a:cs typeface="Courgette"/>
                <a:sym typeface="Courgette"/>
              </a:rPr>
              <a:t>Mathematician &amp; poet</a:t>
            </a:r>
            <a:endParaRPr>
              <a:solidFill>
                <a:srgbClr val="434343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ourgette"/>
                <a:ea typeface="Courgette"/>
                <a:cs typeface="Courgette"/>
                <a:sym typeface="Courgette"/>
              </a:rPr>
              <a:t>Not a happy marriage</a:t>
            </a:r>
            <a:endParaRPr>
              <a:solidFill>
                <a:srgbClr val="434343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190175" y="1680972"/>
            <a:ext cx="2771100" cy="739800"/>
          </a:xfrm>
          <a:prstGeom prst="rect">
            <a:avLst/>
          </a:prstGeom>
          <a:solidFill>
            <a:srgbClr val="79A9AB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AEFE6"/>
                </a:solidFill>
                <a:latin typeface="Cousine"/>
                <a:ea typeface="Cousine"/>
                <a:cs typeface="Cousine"/>
                <a:sym typeface="Cousine"/>
              </a:rPr>
              <a:t>I was born in London, England</a:t>
            </a:r>
            <a:endParaRPr sz="1900" b="1">
              <a:solidFill>
                <a:srgbClr val="FAEFE6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190175" y="1203494"/>
            <a:ext cx="2770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DDA14B"/>
                </a:solidFill>
                <a:latin typeface="Courgette"/>
                <a:ea typeface="Courgette"/>
                <a:cs typeface="Courgette"/>
                <a:sym typeface="Courgette"/>
              </a:rPr>
              <a:t>10 December 1815</a:t>
            </a:r>
            <a:endParaRPr sz="2300" b="1">
              <a:solidFill>
                <a:srgbClr val="DDA14B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189972" y="2438964"/>
            <a:ext cx="2770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ourgette"/>
                <a:ea typeface="Courgette"/>
                <a:cs typeface="Courgette"/>
                <a:sym typeface="Courgette"/>
              </a:rPr>
              <a:t>No one really loved me...</a:t>
            </a:r>
            <a:endParaRPr>
              <a:solidFill>
                <a:srgbClr val="434343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5951500" y="1680973"/>
            <a:ext cx="2771100" cy="739800"/>
          </a:xfrm>
          <a:prstGeom prst="rect">
            <a:avLst/>
          </a:prstGeom>
          <a:solidFill>
            <a:srgbClr val="79A9AB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AEFE6"/>
                </a:solidFill>
                <a:latin typeface="Cousine"/>
                <a:ea typeface="Cousine"/>
                <a:cs typeface="Cousine"/>
                <a:sym typeface="Cousine"/>
              </a:rPr>
              <a:t>Dad left England</a:t>
            </a:r>
            <a:endParaRPr sz="1900" b="1">
              <a:solidFill>
                <a:srgbClr val="FAEFE6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5951506" y="1198947"/>
            <a:ext cx="2770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DDA14B"/>
                </a:solidFill>
                <a:latin typeface="Courgette"/>
                <a:ea typeface="Courgette"/>
                <a:cs typeface="Courgette"/>
                <a:sym typeface="Courgette"/>
              </a:rPr>
              <a:t>25 April 1816</a:t>
            </a:r>
            <a:endParaRPr sz="2300" b="1">
              <a:solidFill>
                <a:srgbClr val="DDA14B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5951309" y="2438964"/>
            <a:ext cx="2770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ourgette"/>
                <a:ea typeface="Courgette"/>
                <a:cs typeface="Courgette"/>
                <a:sym typeface="Courgette"/>
              </a:rPr>
              <a:t>And never to return alive.</a:t>
            </a:r>
            <a:endParaRPr>
              <a:solidFill>
                <a:srgbClr val="434343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421350" y="3512175"/>
            <a:ext cx="2770500" cy="739800"/>
          </a:xfrm>
          <a:prstGeom prst="rect">
            <a:avLst/>
          </a:prstGeom>
          <a:solidFill>
            <a:srgbClr val="79A9AB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AEFE6"/>
                </a:solidFill>
                <a:latin typeface="Cousine"/>
                <a:ea typeface="Cousine"/>
                <a:cs typeface="Cousine"/>
                <a:sym typeface="Cousine"/>
              </a:rPr>
              <a:t>Dad died</a:t>
            </a:r>
            <a:endParaRPr sz="1900" b="1">
              <a:solidFill>
                <a:srgbClr val="FAEFE6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418200" y="3033672"/>
            <a:ext cx="27705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DDA14B"/>
                </a:solidFill>
                <a:latin typeface="Courgette"/>
                <a:ea typeface="Courgette"/>
                <a:cs typeface="Courgette"/>
                <a:sym typeface="Courgette"/>
              </a:rPr>
              <a:t>19 April 1824</a:t>
            </a:r>
            <a:endParaRPr sz="2300" b="1">
              <a:solidFill>
                <a:srgbClr val="DDA14B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422200" y="4251975"/>
            <a:ext cx="2770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ourgette"/>
                <a:ea typeface="Courgette"/>
                <a:cs typeface="Courgette"/>
                <a:sym typeface="Courgette"/>
              </a:rPr>
              <a:t>At Missolonghi</a:t>
            </a:r>
            <a:endParaRPr>
              <a:solidFill>
                <a:srgbClr val="434343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190175" y="3512175"/>
            <a:ext cx="2770500" cy="739800"/>
          </a:xfrm>
          <a:prstGeom prst="rect">
            <a:avLst/>
          </a:prstGeom>
          <a:solidFill>
            <a:srgbClr val="79A9AB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AEFE6"/>
                </a:solidFill>
                <a:latin typeface="Cousine"/>
                <a:ea typeface="Cousine"/>
                <a:cs typeface="Cousine"/>
                <a:sym typeface="Cousine"/>
              </a:rPr>
              <a:t>Mom taught me on her own</a:t>
            </a:r>
            <a:endParaRPr sz="1900" b="1">
              <a:solidFill>
                <a:srgbClr val="FAEFE6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3190172" y="3033667"/>
            <a:ext cx="27705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F1F9"/>
                </a:solidFill>
                <a:latin typeface="Courgette"/>
                <a:ea typeface="Courgette"/>
                <a:cs typeface="Courgette"/>
                <a:sym typeface="Courgette"/>
              </a:rPr>
              <a:t>5 June 1833</a:t>
            </a:r>
            <a:endParaRPr sz="2300" b="1">
              <a:solidFill>
                <a:srgbClr val="FFF1F9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3189972" y="4251975"/>
            <a:ext cx="2770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1F9"/>
                </a:solidFill>
                <a:latin typeface="Courgette"/>
                <a:ea typeface="Courgette"/>
                <a:cs typeface="Courgette"/>
                <a:sym typeface="Courgette"/>
              </a:rPr>
              <a:t>Charles Babbage and his Analytical Engine</a:t>
            </a:r>
            <a:endParaRPr>
              <a:solidFill>
                <a:srgbClr val="FFF1F9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5951500" y="3512175"/>
            <a:ext cx="2770500" cy="739800"/>
          </a:xfrm>
          <a:prstGeom prst="rect">
            <a:avLst/>
          </a:prstGeom>
          <a:solidFill>
            <a:srgbClr val="FFF1F9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FF1F9"/>
                </a:solidFill>
                <a:latin typeface="Cousine"/>
                <a:ea typeface="Cousine"/>
                <a:cs typeface="Cousine"/>
                <a:sym typeface="Cousine"/>
              </a:rPr>
              <a:t>I got married </a:t>
            </a:r>
            <a:endParaRPr sz="1900" b="1">
              <a:solidFill>
                <a:srgbClr val="FFF1F9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5951509" y="3033667"/>
            <a:ext cx="27705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F1F9"/>
                </a:solidFill>
                <a:latin typeface="Courgette"/>
                <a:ea typeface="Courgette"/>
                <a:cs typeface="Courgette"/>
                <a:sym typeface="Courgette"/>
              </a:rPr>
              <a:t>8 July 1835</a:t>
            </a:r>
            <a:endParaRPr sz="2300" b="1">
              <a:solidFill>
                <a:srgbClr val="FFF1F9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5951309" y="4251975"/>
            <a:ext cx="2770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1F9"/>
                </a:solidFill>
                <a:latin typeface="Courgette"/>
                <a:ea typeface="Courgette"/>
                <a:cs typeface="Courgette"/>
                <a:sym typeface="Courgette"/>
              </a:rPr>
              <a:t>Lord William King</a:t>
            </a:r>
            <a:endParaRPr>
              <a:solidFill>
                <a:srgbClr val="FFF1F9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311700" y="774200"/>
            <a:ext cx="8520600" cy="37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“The training of a young lady was completely up to her parents, and particularly her mother.”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“My feelings toward my mother were more akin to awe and admiration than love and affection. The familiarity of mother and daughter never subsisted between them, there was always a degree of repulsion and distrust although they were proud of each other.”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Once upon a time... 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421350" y="1680847"/>
            <a:ext cx="2772600" cy="739800"/>
          </a:xfrm>
          <a:prstGeom prst="rect">
            <a:avLst/>
          </a:prstGeom>
          <a:solidFill>
            <a:srgbClr val="79A9AB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AEFE6"/>
                </a:solidFill>
                <a:latin typeface="Cousine"/>
                <a:ea typeface="Cousine"/>
                <a:cs typeface="Cousine"/>
                <a:sym typeface="Cousine"/>
              </a:rPr>
              <a:t>Marriage of Mom and Dad</a:t>
            </a:r>
            <a:endParaRPr sz="1900" b="1">
              <a:solidFill>
                <a:srgbClr val="FAEFE6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18800" y="1199947"/>
            <a:ext cx="27705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DDA14B"/>
                </a:solidFill>
                <a:latin typeface="Courgette"/>
                <a:ea typeface="Courgette"/>
                <a:cs typeface="Courgette"/>
                <a:sym typeface="Courgette"/>
              </a:rPr>
              <a:t>2 January 1815</a:t>
            </a:r>
            <a:endParaRPr sz="2100" b="1">
              <a:solidFill>
                <a:srgbClr val="DDA14B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22200" y="2438964"/>
            <a:ext cx="2770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ourgette"/>
                <a:ea typeface="Courgette"/>
                <a:cs typeface="Courgette"/>
                <a:sym typeface="Courgette"/>
              </a:rPr>
              <a:t>Mathematician &amp; poet</a:t>
            </a:r>
            <a:endParaRPr>
              <a:solidFill>
                <a:srgbClr val="434343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ourgette"/>
                <a:ea typeface="Courgette"/>
                <a:cs typeface="Courgette"/>
                <a:sym typeface="Courgette"/>
              </a:rPr>
              <a:t>Not a happy marriage</a:t>
            </a:r>
            <a:endParaRPr>
              <a:solidFill>
                <a:srgbClr val="434343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3190175" y="1680972"/>
            <a:ext cx="2771100" cy="739800"/>
          </a:xfrm>
          <a:prstGeom prst="rect">
            <a:avLst/>
          </a:prstGeom>
          <a:solidFill>
            <a:srgbClr val="79A9AB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AEFE6"/>
                </a:solidFill>
                <a:latin typeface="Cousine"/>
                <a:ea typeface="Cousine"/>
                <a:cs typeface="Cousine"/>
                <a:sym typeface="Cousine"/>
              </a:rPr>
              <a:t>I was born in London, England</a:t>
            </a:r>
            <a:endParaRPr sz="1900" b="1">
              <a:solidFill>
                <a:srgbClr val="FAEFE6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3190175" y="1203494"/>
            <a:ext cx="2770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DDA14B"/>
                </a:solidFill>
                <a:latin typeface="Courgette"/>
                <a:ea typeface="Courgette"/>
                <a:cs typeface="Courgette"/>
                <a:sym typeface="Courgette"/>
              </a:rPr>
              <a:t>10 December 1815</a:t>
            </a:r>
            <a:endParaRPr sz="2300" b="1">
              <a:solidFill>
                <a:srgbClr val="DDA14B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3189972" y="2438964"/>
            <a:ext cx="2770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ourgette"/>
                <a:ea typeface="Courgette"/>
                <a:cs typeface="Courgette"/>
                <a:sym typeface="Courgette"/>
              </a:rPr>
              <a:t>No one really loved me...</a:t>
            </a:r>
            <a:endParaRPr>
              <a:solidFill>
                <a:srgbClr val="434343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5951500" y="1680973"/>
            <a:ext cx="2771100" cy="739800"/>
          </a:xfrm>
          <a:prstGeom prst="rect">
            <a:avLst/>
          </a:prstGeom>
          <a:solidFill>
            <a:srgbClr val="79A9AB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AEFE6"/>
                </a:solidFill>
                <a:latin typeface="Cousine"/>
                <a:ea typeface="Cousine"/>
                <a:cs typeface="Cousine"/>
                <a:sym typeface="Cousine"/>
              </a:rPr>
              <a:t>Dad left England</a:t>
            </a:r>
            <a:endParaRPr sz="1900" b="1">
              <a:solidFill>
                <a:srgbClr val="FAEFE6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5951506" y="1198947"/>
            <a:ext cx="2770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DDA14B"/>
                </a:solidFill>
                <a:latin typeface="Courgette"/>
                <a:ea typeface="Courgette"/>
                <a:cs typeface="Courgette"/>
                <a:sym typeface="Courgette"/>
              </a:rPr>
              <a:t>25 April 1816</a:t>
            </a:r>
            <a:endParaRPr sz="2300" b="1">
              <a:solidFill>
                <a:srgbClr val="DDA14B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5951309" y="2438964"/>
            <a:ext cx="2770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ourgette"/>
                <a:ea typeface="Courgette"/>
                <a:cs typeface="Courgette"/>
                <a:sym typeface="Courgette"/>
              </a:rPr>
              <a:t>And never to return alive.</a:t>
            </a:r>
            <a:endParaRPr>
              <a:solidFill>
                <a:srgbClr val="434343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421350" y="3512175"/>
            <a:ext cx="2770500" cy="739800"/>
          </a:xfrm>
          <a:prstGeom prst="rect">
            <a:avLst/>
          </a:prstGeom>
          <a:solidFill>
            <a:srgbClr val="79A9AB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AEFE6"/>
                </a:solidFill>
                <a:latin typeface="Cousine"/>
                <a:ea typeface="Cousine"/>
                <a:cs typeface="Cousine"/>
                <a:sym typeface="Cousine"/>
              </a:rPr>
              <a:t>Dad died</a:t>
            </a:r>
            <a:endParaRPr sz="1900" b="1">
              <a:solidFill>
                <a:srgbClr val="FAEFE6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418200" y="3033672"/>
            <a:ext cx="27705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DDA14B"/>
                </a:solidFill>
                <a:latin typeface="Courgette"/>
                <a:ea typeface="Courgette"/>
                <a:cs typeface="Courgette"/>
                <a:sym typeface="Courgette"/>
              </a:rPr>
              <a:t>19 April 1824</a:t>
            </a:r>
            <a:endParaRPr sz="2300" b="1">
              <a:solidFill>
                <a:srgbClr val="DDA14B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422200" y="4251975"/>
            <a:ext cx="2770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ourgette"/>
                <a:ea typeface="Courgette"/>
                <a:cs typeface="Courgette"/>
                <a:sym typeface="Courgette"/>
              </a:rPr>
              <a:t>At Missolonghi</a:t>
            </a:r>
            <a:endParaRPr>
              <a:solidFill>
                <a:srgbClr val="434343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3190175" y="3512175"/>
            <a:ext cx="2770500" cy="739800"/>
          </a:xfrm>
          <a:prstGeom prst="rect">
            <a:avLst/>
          </a:prstGeom>
          <a:solidFill>
            <a:srgbClr val="79A9AB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AEFE6"/>
                </a:solidFill>
                <a:latin typeface="Cousine"/>
                <a:ea typeface="Cousine"/>
                <a:cs typeface="Cousine"/>
                <a:sym typeface="Cousine"/>
              </a:rPr>
              <a:t>I met the person that changed my life</a:t>
            </a:r>
            <a:endParaRPr sz="1900" b="1">
              <a:solidFill>
                <a:srgbClr val="FAEFE6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3190172" y="3033667"/>
            <a:ext cx="27705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DDA14B"/>
                </a:solidFill>
                <a:latin typeface="Courgette"/>
                <a:ea typeface="Courgette"/>
                <a:cs typeface="Courgette"/>
                <a:sym typeface="Courgette"/>
              </a:rPr>
              <a:t>5 June 1833</a:t>
            </a:r>
            <a:endParaRPr sz="2300" b="1">
              <a:solidFill>
                <a:srgbClr val="DDA14B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3189972" y="4251975"/>
            <a:ext cx="2770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ourgette"/>
                <a:ea typeface="Courgette"/>
                <a:cs typeface="Courgette"/>
                <a:sym typeface="Courgette"/>
              </a:rPr>
              <a:t>Charles Babbage and his Analytical Engine</a:t>
            </a:r>
            <a:endParaRPr>
              <a:solidFill>
                <a:srgbClr val="434343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5951500" y="3512175"/>
            <a:ext cx="2770500" cy="739800"/>
          </a:xfrm>
          <a:prstGeom prst="rect">
            <a:avLst/>
          </a:prstGeom>
          <a:solidFill>
            <a:srgbClr val="79A9AB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AEFE6"/>
                </a:solidFill>
                <a:latin typeface="Cousine"/>
                <a:ea typeface="Cousine"/>
                <a:cs typeface="Cousine"/>
                <a:sym typeface="Cousine"/>
              </a:rPr>
              <a:t>I got married </a:t>
            </a:r>
            <a:endParaRPr sz="1900" b="1">
              <a:solidFill>
                <a:srgbClr val="FAEFE6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5951509" y="3033667"/>
            <a:ext cx="27705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DDA14B"/>
                </a:solidFill>
                <a:latin typeface="Courgette"/>
                <a:ea typeface="Courgette"/>
                <a:cs typeface="Courgette"/>
                <a:sym typeface="Courgette"/>
              </a:rPr>
              <a:t>8 July 1835</a:t>
            </a:r>
            <a:endParaRPr sz="2300" b="1">
              <a:solidFill>
                <a:srgbClr val="DDA14B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5951309" y="4251975"/>
            <a:ext cx="2770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ourgette"/>
                <a:ea typeface="Courgette"/>
                <a:cs typeface="Courgette"/>
                <a:sym typeface="Courgette"/>
              </a:rPr>
              <a:t>Lord William King</a:t>
            </a:r>
            <a:endParaRPr>
              <a:solidFill>
                <a:srgbClr val="434343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family ...</a:t>
            </a:r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638" y="1366052"/>
            <a:ext cx="7848724" cy="290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gette"/>
                <a:ea typeface="Courgette"/>
                <a:cs typeface="Courgette"/>
                <a:sym typeface="Courgette"/>
              </a:rPr>
              <a:t>Once upon a time... </a:t>
            </a:r>
            <a:endParaRPr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421350" y="1680847"/>
            <a:ext cx="2772600" cy="739800"/>
          </a:xfrm>
          <a:prstGeom prst="rect">
            <a:avLst/>
          </a:prstGeom>
          <a:solidFill>
            <a:srgbClr val="79A9AB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AEFE6"/>
                </a:solidFill>
                <a:latin typeface="Cousine"/>
                <a:ea typeface="Cousine"/>
                <a:cs typeface="Cousine"/>
                <a:sym typeface="Cousine"/>
              </a:rPr>
              <a:t>Learning Math with De Morgan</a:t>
            </a:r>
            <a:endParaRPr sz="1900" b="1">
              <a:solidFill>
                <a:srgbClr val="FAEFE6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418800" y="1199947"/>
            <a:ext cx="27705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DDA14B"/>
                </a:solidFill>
                <a:latin typeface="Courgette"/>
                <a:ea typeface="Courgette"/>
                <a:cs typeface="Courgette"/>
                <a:sym typeface="Courgette"/>
              </a:rPr>
              <a:t>June 1840</a:t>
            </a:r>
            <a:endParaRPr sz="2100" b="1">
              <a:solidFill>
                <a:srgbClr val="DDA14B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422200" y="2438964"/>
            <a:ext cx="2770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ourgette"/>
                <a:ea typeface="Courgette"/>
                <a:cs typeface="Courgette"/>
                <a:sym typeface="Courgette"/>
              </a:rPr>
              <a:t>Yes, THE De Morgan</a:t>
            </a:r>
            <a:endParaRPr>
              <a:solidFill>
                <a:srgbClr val="434343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190175" y="1680972"/>
            <a:ext cx="2771100" cy="739800"/>
          </a:xfrm>
          <a:prstGeom prst="rect">
            <a:avLst/>
          </a:prstGeom>
          <a:solidFill>
            <a:srgbClr val="79A9AB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AEFE6"/>
                </a:solidFill>
                <a:latin typeface="Cousine"/>
                <a:ea typeface="Cousine"/>
                <a:cs typeface="Cousine"/>
                <a:sym typeface="Cousine"/>
              </a:rPr>
              <a:t>L.F.Menabrea’s memoir </a:t>
            </a:r>
            <a:endParaRPr sz="1900" b="1">
              <a:solidFill>
                <a:srgbClr val="FAEFE6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3190175" y="1203494"/>
            <a:ext cx="2770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DDA14B"/>
                </a:solidFill>
                <a:latin typeface="Courgette"/>
                <a:ea typeface="Courgette"/>
                <a:cs typeface="Courgette"/>
                <a:sym typeface="Courgette"/>
              </a:rPr>
              <a:t>October 1842</a:t>
            </a:r>
            <a:endParaRPr sz="2300" b="1">
              <a:solidFill>
                <a:srgbClr val="DDA14B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3189972" y="2438964"/>
            <a:ext cx="2770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ourgette"/>
                <a:ea typeface="Courgette"/>
                <a:cs typeface="Courgette"/>
                <a:sym typeface="Courgette"/>
              </a:rPr>
              <a:t>On the Analytical machine</a:t>
            </a:r>
            <a:endParaRPr>
              <a:solidFill>
                <a:srgbClr val="434343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5951500" y="1680975"/>
            <a:ext cx="2880900" cy="739800"/>
          </a:xfrm>
          <a:prstGeom prst="rect">
            <a:avLst/>
          </a:prstGeom>
          <a:solidFill>
            <a:srgbClr val="79A9AB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AEFE6"/>
                </a:solidFill>
                <a:latin typeface="Cousine"/>
                <a:ea typeface="Cousine"/>
                <a:cs typeface="Cousine"/>
                <a:sym typeface="Cousine"/>
              </a:rPr>
              <a:t>I translated Menabrea’s memoir</a:t>
            </a:r>
            <a:endParaRPr sz="1900" b="1">
              <a:solidFill>
                <a:srgbClr val="FAEFE6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5951506" y="1198947"/>
            <a:ext cx="27705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DDA14B"/>
                </a:solidFill>
                <a:latin typeface="Courgette"/>
                <a:ea typeface="Courgette"/>
                <a:cs typeface="Courgette"/>
                <a:sym typeface="Courgette"/>
              </a:rPr>
              <a:t>August 1843</a:t>
            </a:r>
            <a:endParaRPr sz="2300" b="1">
              <a:solidFill>
                <a:srgbClr val="DDA14B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5951309" y="2438964"/>
            <a:ext cx="2770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ourgette"/>
                <a:ea typeface="Courgette"/>
                <a:cs typeface="Courgette"/>
                <a:sym typeface="Courgette"/>
              </a:rPr>
              <a:t>With notes 3 times longer than the paper</a:t>
            </a:r>
            <a:endParaRPr>
              <a:solidFill>
                <a:srgbClr val="434343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421350" y="3512175"/>
            <a:ext cx="2770500" cy="739800"/>
          </a:xfrm>
          <a:prstGeom prst="rect">
            <a:avLst/>
          </a:prstGeom>
          <a:solidFill>
            <a:srgbClr val="79A9AB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AEFE6"/>
                </a:solidFill>
                <a:latin typeface="Cousine"/>
                <a:ea typeface="Cousine"/>
                <a:cs typeface="Cousine"/>
                <a:sym typeface="Cousine"/>
              </a:rPr>
              <a:t>I met Andrew Crosse</a:t>
            </a:r>
            <a:endParaRPr sz="1900" b="1">
              <a:solidFill>
                <a:srgbClr val="FAEFE6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418200" y="3033672"/>
            <a:ext cx="27705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DDA14B"/>
                </a:solidFill>
                <a:latin typeface="Courgette"/>
                <a:ea typeface="Courgette"/>
                <a:cs typeface="Courgette"/>
                <a:sym typeface="Courgette"/>
              </a:rPr>
              <a:t>November 1844</a:t>
            </a:r>
            <a:endParaRPr sz="2300" b="1">
              <a:solidFill>
                <a:srgbClr val="DDA14B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422200" y="4251975"/>
            <a:ext cx="2770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ourgette"/>
                <a:ea typeface="Courgette"/>
                <a:cs typeface="Courgette"/>
                <a:sym typeface="Courgette"/>
              </a:rPr>
              <a:t>British scientist</a:t>
            </a:r>
            <a:endParaRPr>
              <a:solidFill>
                <a:srgbClr val="434343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3190175" y="3512175"/>
            <a:ext cx="2770500" cy="739800"/>
          </a:xfrm>
          <a:prstGeom prst="rect">
            <a:avLst/>
          </a:prstGeom>
          <a:solidFill>
            <a:srgbClr val="79A9AB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AEFE6"/>
                </a:solidFill>
                <a:latin typeface="Cousine"/>
                <a:ea typeface="Cousine"/>
                <a:cs typeface="Cousine"/>
                <a:sym typeface="Cousine"/>
              </a:rPr>
              <a:t>Diagnosed with cervical cancer</a:t>
            </a:r>
            <a:endParaRPr sz="1900" b="1">
              <a:solidFill>
                <a:srgbClr val="FAEFE6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3190172" y="3033667"/>
            <a:ext cx="27705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DDA14B"/>
                </a:solidFill>
                <a:latin typeface="Courgette"/>
                <a:ea typeface="Courgette"/>
                <a:cs typeface="Courgette"/>
                <a:sym typeface="Courgette"/>
              </a:rPr>
              <a:t>June 1851</a:t>
            </a:r>
            <a:endParaRPr sz="2300" b="1">
              <a:solidFill>
                <a:srgbClr val="DDA14B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3189972" y="4251975"/>
            <a:ext cx="2770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5951500" y="3512175"/>
            <a:ext cx="2770500" cy="739800"/>
          </a:xfrm>
          <a:prstGeom prst="rect">
            <a:avLst/>
          </a:prstGeom>
          <a:solidFill>
            <a:srgbClr val="79A9AB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FAEFE6"/>
                </a:solidFill>
                <a:latin typeface="Cousine"/>
                <a:ea typeface="Cousine"/>
                <a:cs typeface="Cousine"/>
                <a:sym typeface="Cousine"/>
              </a:rPr>
              <a:t>I died at age of 36</a:t>
            </a:r>
            <a:endParaRPr sz="1900" b="1">
              <a:solidFill>
                <a:srgbClr val="FAEFE6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5951509" y="3033667"/>
            <a:ext cx="27705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DDA14B"/>
                </a:solidFill>
                <a:latin typeface="Courgette"/>
                <a:ea typeface="Courgette"/>
                <a:cs typeface="Courgette"/>
                <a:sym typeface="Courgette"/>
              </a:rPr>
              <a:t>27 November 1852</a:t>
            </a:r>
            <a:endParaRPr sz="2300" b="1">
              <a:solidFill>
                <a:srgbClr val="DDA14B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5951309" y="4251975"/>
            <a:ext cx="27705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Courgette"/>
                <a:ea typeface="Courgette"/>
                <a:cs typeface="Courgette"/>
                <a:sym typeface="Courgette"/>
              </a:rPr>
              <a:t>Even before my mom</a:t>
            </a:r>
            <a:endParaRPr>
              <a:solidFill>
                <a:srgbClr val="434343"/>
              </a:solidFill>
              <a:latin typeface="Courgette"/>
              <a:ea typeface="Courgette"/>
              <a:cs typeface="Courgette"/>
              <a:sym typeface="Courgett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 And the friends</a:t>
            </a:r>
            <a:endParaRPr/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6000" y="1098925"/>
            <a:ext cx="551199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Charles Babbage and his magical machines</a:t>
            </a:r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The Difference Engine </a:t>
            </a:r>
            <a:endParaRPr b="1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Started 1819 and completed 1822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Used to tabulate polynomial values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Newton's method of divided differences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https://teacher.desmos.com/activitybuilder/custom/61aef27677031351e85ecfbc</a:t>
            </a:r>
            <a:r>
              <a:rPr lang="en"/>
              <a:t>  </a:t>
            </a:r>
            <a:endParaRPr/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6825" y="1319223"/>
            <a:ext cx="4260301" cy="3082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Charles Babbage and his magical machines</a:t>
            </a:r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587550" y="1308988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Analytical Engine </a:t>
            </a:r>
            <a:endParaRPr b="1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Described in 1837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It has a memory, an arithmetic unit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Using analytical engine to calculate the Bernoulli numbers</a:t>
            </a:r>
            <a:endParaRPr b="1"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Never built, but would run correctly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Macintosh PowerPoint</Application>
  <PresentationFormat>On-screen Show (16:9)</PresentationFormat>
  <Paragraphs>88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Cousine</vt:lpstr>
      <vt:lpstr>Arial</vt:lpstr>
      <vt:lpstr>Courgette</vt:lpstr>
      <vt:lpstr>Simple Light</vt:lpstr>
      <vt:lpstr>She walks in beauty</vt:lpstr>
      <vt:lpstr>Once upon a time... </vt:lpstr>
      <vt:lpstr>PowerPoint Presentation</vt:lpstr>
      <vt:lpstr>Once upon a time... </vt:lpstr>
      <vt:lpstr>The family ...</vt:lpstr>
      <vt:lpstr>Once upon a time... </vt:lpstr>
      <vt:lpstr>… And the friends</vt:lpstr>
      <vt:lpstr>Charles Babbage and his magical machines</vt:lpstr>
      <vt:lpstr>Charles Babbage and his magical machines</vt:lpstr>
      <vt:lpstr>PowerPoint Presentation</vt:lpstr>
      <vt:lpstr>PowerPoint Presentation</vt:lpstr>
      <vt:lpstr>Are you ready for a game?</vt:lpstr>
      <vt:lpstr>Additional sources if you are interested 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 walks in beauty</dc:title>
  <cp:lastModifiedBy>Microsoft Office User</cp:lastModifiedBy>
  <cp:revision>1</cp:revision>
  <dcterms:modified xsi:type="dcterms:W3CDTF">2021-12-10T17:39:30Z</dcterms:modified>
</cp:coreProperties>
</file>